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7"/>
  </p:notesMasterIdLst>
  <p:sldIdLst>
    <p:sldId id="301" r:id="rId2"/>
    <p:sldId id="256" r:id="rId3"/>
    <p:sldId id="288" r:id="rId4"/>
    <p:sldId id="277" r:id="rId5"/>
    <p:sldId id="294" r:id="rId6"/>
    <p:sldId id="295" r:id="rId7"/>
    <p:sldId id="284" r:id="rId8"/>
    <p:sldId id="291" r:id="rId9"/>
    <p:sldId id="285" r:id="rId10"/>
    <p:sldId id="274" r:id="rId11"/>
    <p:sldId id="296" r:id="rId12"/>
    <p:sldId id="297" r:id="rId13"/>
    <p:sldId id="300" r:id="rId14"/>
    <p:sldId id="299" r:id="rId15"/>
    <p:sldId id="292" r:id="rId16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E0E4"/>
    <a:srgbClr val="FFE38B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BFB8E4-64D3-490A-AD5E-A8BF0949C039}" type="datetimeFigureOut">
              <a:rPr lang="ru-RU" smtClean="0"/>
              <a:pPr/>
              <a:t>12.02.2022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F5BF-B151-4123-B985-1B289C58E2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51444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9C352-A4D8-434D-9AAC-C87BFAB7F34E}" type="datetimeFigureOut">
              <a:rPr lang="ru-RU"/>
              <a:pPr>
                <a:defRPr/>
              </a:pPr>
              <a:t>12.02.2022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EC71B-8DD3-4190-BEC1-DA6285B79D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0D7E5-C1EB-4B59-BF06-7317EA5DA6A5}" type="datetimeFigureOut">
              <a:rPr lang="ru-RU"/>
              <a:pPr>
                <a:defRPr/>
              </a:pPr>
              <a:t>12.02.2022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06565-8BB9-4F1B-B707-43BE855D42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A9509-3C83-4BAC-A53B-1F68D88008C2}" type="datetimeFigureOut">
              <a:rPr lang="ru-RU"/>
              <a:pPr>
                <a:defRPr/>
              </a:pPr>
              <a:t>12.02.2022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FB873-F662-4252-A093-E55A102CF8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BD5-A36C-4F7A-8E7F-6DA9CC733234}" type="datetimeFigureOut">
              <a:rPr lang="ru-RU"/>
              <a:pPr>
                <a:defRPr/>
              </a:pPr>
              <a:t>12.02.2022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618A03-A05A-4546-80D0-5347BB7E70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D2FE66-78F2-4CE0-8542-8FAB26C813F1}" type="datetimeFigureOut">
              <a:rPr lang="ru-RU"/>
              <a:pPr>
                <a:defRPr/>
              </a:pPr>
              <a:t>12.02.2022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FF3B1-00E7-4DFA-AD0C-F991A7B8AA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EF730-1FB8-4D85-AD26-E27CE2D7C1D3}" type="datetimeFigureOut">
              <a:rPr lang="ru-RU"/>
              <a:pPr>
                <a:defRPr/>
              </a:pPr>
              <a:t>12.02.2022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FA81D-255D-4A83-9B16-E6F4E0867F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F3A49-BCAA-45C7-A32A-983BAEA74ACF}" type="datetimeFigureOut">
              <a:rPr lang="ru-RU"/>
              <a:pPr>
                <a:defRPr/>
              </a:pPr>
              <a:t>12.02.2022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E66AB-5F00-4A7F-9C3F-BF21D09909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CBFDC-1796-4442-BF45-CE807A98D134}" type="datetimeFigureOut">
              <a:rPr lang="ru-RU"/>
              <a:pPr>
                <a:defRPr/>
              </a:pPr>
              <a:t>12.02.2022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08F8E-A63B-4753-A935-37AF6654B4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E1AC2-622A-41D5-9006-336C36AF3AFA}" type="datetimeFigureOut">
              <a:rPr lang="ru-RU"/>
              <a:pPr>
                <a:defRPr/>
              </a:pPr>
              <a:t>12.02.2022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1FEE2-52CD-4ACB-A4FC-46A0D7932F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78F1E-AD91-4687-8B2E-D365CB6842EF}" type="datetimeFigureOut">
              <a:rPr lang="ru-RU"/>
              <a:pPr>
                <a:defRPr/>
              </a:pPr>
              <a:t>12.02.2022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F57D91-3BE0-44A8-98FC-420EE299D3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9E58A8-5E02-46CA-BB1F-044339B7F952}" type="datetimeFigureOut">
              <a:rPr lang="ru-RU"/>
              <a:pPr>
                <a:defRPr/>
              </a:pPr>
              <a:t>12.02.2022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6F56B-3B90-4676-8368-9196D91FFF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DDADD52-948E-488C-B0F9-F4CEA7651E20}" type="datetimeFigureOut">
              <a:rPr lang="ru-RU"/>
              <a:pPr>
                <a:defRPr/>
              </a:pPr>
              <a:t>12.02.2022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D244268-77FD-41B4-B1D5-28F36EF8ED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10" descr="owl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72338" y="0"/>
            <a:ext cx="1871662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Скругленная прямоугольная выноска 11"/>
          <p:cNvSpPr/>
          <p:nvPr/>
        </p:nvSpPr>
        <p:spPr>
          <a:xfrm>
            <a:off x="1500188" y="928688"/>
            <a:ext cx="4583980" cy="628104"/>
          </a:xfrm>
          <a:prstGeom prst="wedgeRoundRectCallout">
            <a:avLst>
              <a:gd name="adj1" fmla="val 122496"/>
              <a:gd name="adj2" fmla="val -67861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Прочитайте </a:t>
            </a: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фразу</a:t>
            </a:r>
            <a:endParaRPr lang="ru-RU" sz="3600" dirty="0"/>
          </a:p>
        </p:txBody>
      </p:sp>
      <p:sp>
        <p:nvSpPr>
          <p:cNvPr id="11267" name="Содержимое 6"/>
          <p:cNvSpPr>
            <a:spLocks noGrp="1"/>
          </p:cNvSpPr>
          <p:nvPr>
            <p:ph idx="1"/>
          </p:nvPr>
        </p:nvSpPr>
        <p:spPr>
          <a:xfrm>
            <a:off x="500063" y="2071688"/>
            <a:ext cx="8229600" cy="4453656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4800" b="1" i="1" dirty="0" smtClean="0">
                <a:solidFill>
                  <a:srgbClr val="002060"/>
                </a:solidFill>
                <a:latin typeface="+mj-lt"/>
                <a:cs typeface="Arial" charset="0"/>
              </a:rPr>
              <a:t>Прежде чем вся  7я  о5 сядет за 100л, пре2рительно  вы3 стол.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4800" i="1" dirty="0" smtClean="0">
                <a:latin typeface="+mj-lt"/>
                <a:cs typeface="Arial" charset="0"/>
              </a:rPr>
              <a:t>  </a:t>
            </a:r>
          </a:p>
          <a:p>
            <a:pPr eaLnBrk="1" hangingPunct="1"/>
            <a:endParaRPr lang="ru-RU" dirty="0" smtClean="0"/>
          </a:p>
          <a:p>
            <a:pPr eaLnBrk="1" hangingPunct="1"/>
            <a:endParaRPr lang="ru-RU" dirty="0" smtClean="0"/>
          </a:p>
        </p:txBody>
      </p:sp>
      <p:pic>
        <p:nvPicPr>
          <p:cNvPr id="15" name="Рисунок 14" descr="¦¬¦-TЖ¦-¦- ¦+TГ¦-¦-TОTЙ¦¬¦¦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861048"/>
            <a:ext cx="2125414" cy="252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755576" y="1844824"/>
            <a:ext cx="7488832" cy="280831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ru-RU" sz="28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1071563" y="1071563"/>
            <a:ext cx="6786562" cy="1000125"/>
          </a:xfrm>
        </p:spPr>
        <p:txBody>
          <a:bodyPr rtlCol="0" anchor="t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000" b="1" i="1" dirty="0" smtClean="0">
                <a:solidFill>
                  <a:srgbClr val="C00000"/>
                </a:solidFill>
                <a:cs typeface="Arial" pitchFamily="34" charset="0"/>
              </a:rPr>
              <a:t>Домашнее задание:</a:t>
            </a:r>
            <a:endParaRPr lang="ru-RU" sz="4000" b="1" i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12292" name="TextBox 3"/>
          <p:cNvSpPr txBox="1">
            <a:spLocks noChangeArrowheads="1"/>
          </p:cNvSpPr>
          <p:nvPr/>
        </p:nvSpPr>
        <p:spPr bwMode="auto">
          <a:xfrm>
            <a:off x="251520" y="1700808"/>
            <a:ext cx="8064896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400" b="1" i="1" dirty="0" smtClean="0">
                <a:solidFill>
                  <a:srgbClr val="002060"/>
                </a:solidFill>
                <a:latin typeface="+mj-lt"/>
              </a:rPr>
              <a:t>§ 67, задание 396</a:t>
            </a:r>
            <a:r>
              <a:rPr lang="ru-RU" sz="4400" dirty="0" smtClean="0">
                <a:latin typeface="+mj-lt"/>
              </a:rPr>
              <a:t>, </a:t>
            </a:r>
            <a:r>
              <a:rPr lang="ru-RU" sz="4400" b="1" dirty="0" smtClean="0">
                <a:latin typeface="+mj-lt"/>
              </a:rPr>
              <a:t>397</a:t>
            </a:r>
            <a:endParaRPr lang="ru-RU" sz="4400" b="1" i="1" dirty="0" smtClean="0">
              <a:solidFill>
                <a:srgbClr val="002060"/>
              </a:solidFill>
              <a:latin typeface="+mn-lt"/>
            </a:endParaRPr>
          </a:p>
          <a:p>
            <a:endParaRPr lang="ru-RU" sz="2400" b="1" i="1" dirty="0">
              <a:solidFill>
                <a:srgbClr val="002060"/>
              </a:solidFill>
              <a:latin typeface="+mj-lt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4581128"/>
            <a:ext cx="2747971" cy="1667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755576" y="1844824"/>
            <a:ext cx="7488832" cy="280831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ru-RU" sz="28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1071563" y="1071563"/>
            <a:ext cx="6786562" cy="1000125"/>
          </a:xfrm>
        </p:spPr>
        <p:txBody>
          <a:bodyPr rtlCol="0" anchor="t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000" b="1" i="1" dirty="0" smtClean="0">
                <a:solidFill>
                  <a:srgbClr val="C00000"/>
                </a:solidFill>
                <a:cs typeface="Arial" pitchFamily="34" charset="0"/>
              </a:rPr>
              <a:t>Рефлексия:</a:t>
            </a:r>
            <a:endParaRPr lang="ru-RU" sz="4000" b="1" i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12292" name="TextBox 3"/>
          <p:cNvSpPr txBox="1">
            <a:spLocks noChangeArrowheads="1"/>
          </p:cNvSpPr>
          <p:nvPr/>
        </p:nvSpPr>
        <p:spPr bwMode="auto">
          <a:xfrm>
            <a:off x="251520" y="1700808"/>
            <a:ext cx="8064896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solidFill>
                  <a:srgbClr val="002060"/>
                </a:solidFill>
                <a:latin typeface="+mj-lt"/>
              </a:rPr>
              <a:t>Это новая тема, которая ранее вам незнакома. Поэтому еще раз повторим, что нужно запомнить из определения числительного как часть речи?</a:t>
            </a:r>
            <a:endParaRPr lang="ru-RU" sz="2400" b="1" i="1" dirty="0">
              <a:solidFill>
                <a:srgbClr val="00206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755576" y="1844824"/>
            <a:ext cx="7488832" cy="280831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ru-RU" sz="28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1071563" y="1071563"/>
            <a:ext cx="6786562" cy="1000125"/>
          </a:xfrm>
        </p:spPr>
        <p:txBody>
          <a:bodyPr rtlCol="0" anchor="t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4000" b="1" i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12292" name="TextBox 3"/>
          <p:cNvSpPr txBox="1">
            <a:spLocks noChangeArrowheads="1"/>
          </p:cNvSpPr>
          <p:nvPr/>
        </p:nvSpPr>
        <p:spPr bwMode="auto">
          <a:xfrm>
            <a:off x="251520" y="1700808"/>
            <a:ext cx="8064896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sz="2400" b="1" i="1" dirty="0" smtClean="0">
                <a:solidFill>
                  <a:srgbClr val="002060"/>
                </a:solidFill>
                <a:latin typeface="+mj-lt"/>
              </a:rPr>
              <a:t>Имя числительное  обозначает число, количество, порядок предмета при счете?</a:t>
            </a:r>
          </a:p>
          <a:p>
            <a:pPr marL="457200" indent="-457200">
              <a:buAutoNum type="arabicPeriod"/>
            </a:pPr>
            <a:endParaRPr lang="ru-RU" sz="2400" b="1" i="1" dirty="0" smtClean="0">
              <a:solidFill>
                <a:srgbClr val="002060"/>
              </a:solidFill>
              <a:latin typeface="+mj-lt"/>
            </a:endParaRPr>
          </a:p>
          <a:p>
            <a:pPr marL="457200" indent="-457200">
              <a:buAutoNum type="arabicPeriod"/>
            </a:pPr>
            <a:r>
              <a:rPr lang="ru-RU" sz="2400" b="1" i="1" dirty="0" smtClean="0">
                <a:solidFill>
                  <a:srgbClr val="002060"/>
                </a:solidFill>
                <a:latin typeface="+mj-lt"/>
              </a:rPr>
              <a:t>На какие вопросы отвечают числительные?</a:t>
            </a:r>
          </a:p>
          <a:p>
            <a:pPr marL="457200" indent="-457200">
              <a:buAutoNum type="arabicPeriod"/>
            </a:pPr>
            <a:endParaRPr lang="ru-RU" sz="2400" b="1" i="1" dirty="0" smtClean="0">
              <a:solidFill>
                <a:srgbClr val="002060"/>
              </a:solidFill>
              <a:latin typeface="+mj-lt"/>
            </a:endParaRPr>
          </a:p>
          <a:p>
            <a:pPr marL="457200" indent="-457200">
              <a:buAutoNum type="arabicPeriod" startAt="3"/>
            </a:pPr>
            <a:r>
              <a:rPr lang="ru-RU" sz="2400" b="1" i="1" dirty="0" smtClean="0">
                <a:solidFill>
                  <a:srgbClr val="002060"/>
                </a:solidFill>
                <a:latin typeface="+mj-lt"/>
              </a:rPr>
              <a:t>И каким членом предложения может являться числительное в предложении?</a:t>
            </a:r>
          </a:p>
          <a:p>
            <a:pPr marL="457200" indent="-457200"/>
            <a:endParaRPr lang="ru-RU" sz="2400" b="1" i="1" dirty="0">
              <a:solidFill>
                <a:srgbClr val="00206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83768" y="260648"/>
            <a:ext cx="5904656" cy="16538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Составим кластер </a:t>
            </a:r>
          </a:p>
          <a:p>
            <a:pPr algn="ctr">
              <a:defRPr/>
            </a:pP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Имя числительное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915816" y="1916832"/>
            <a:ext cx="2533462" cy="792088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>
            <a:stCxn id="3" idx="2"/>
          </p:cNvCxnSpPr>
          <p:nvPr/>
        </p:nvCxnSpPr>
        <p:spPr>
          <a:xfrm>
            <a:off x="5436096" y="1914525"/>
            <a:ext cx="1493342" cy="585788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323528" y="1556792"/>
            <a:ext cx="2664295" cy="7200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ru-RU" sz="2400" b="1" dirty="0">
              <a:solidFill>
                <a:srgbClr val="002060"/>
              </a:solidFill>
              <a:latin typeface="+mj-lt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27584" y="4653136"/>
            <a:ext cx="3357563" cy="1512168"/>
          </a:xfrm>
          <a:prstGeom prst="rect">
            <a:avLst/>
          </a:prstGeom>
          <a:solidFill>
            <a:srgbClr val="98E0E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8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148065" y="2571750"/>
            <a:ext cx="3424436" cy="17145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ru-RU" sz="2000" b="1" dirty="0">
              <a:solidFill>
                <a:srgbClr val="FF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76056" y="4653136"/>
            <a:ext cx="3357563" cy="1450429"/>
          </a:xfrm>
          <a:prstGeom prst="rect">
            <a:avLst/>
          </a:prstGeom>
          <a:solidFill>
            <a:srgbClr val="98E0E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400" b="1" i="1" dirty="0" smtClean="0">
              <a:solidFill>
                <a:srgbClr val="C00000"/>
              </a:solidFill>
              <a:latin typeface="+mj-lt"/>
              <a:cs typeface="Arial" pitchFamily="34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1475656" y="1124744"/>
            <a:ext cx="1008112" cy="288032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467544" y="2780928"/>
            <a:ext cx="2448272" cy="14401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ru-RU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3" name="Прямая со стрелкой 32"/>
          <p:cNvCxnSpPr/>
          <p:nvPr/>
        </p:nvCxnSpPr>
        <p:spPr>
          <a:xfrm>
            <a:off x="6948264" y="4221088"/>
            <a:ext cx="0" cy="513780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>
            <a:off x="1547664" y="2276872"/>
            <a:ext cx="0" cy="513780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1691680" y="4221088"/>
            <a:ext cx="0" cy="513780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  <p:bldP spid="11" grpId="0" animBg="1"/>
      <p:bldP spid="12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83768" y="260648"/>
            <a:ext cx="5904656" cy="16538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Составим кластер </a:t>
            </a:r>
          </a:p>
          <a:p>
            <a:pPr algn="ctr">
              <a:defRPr/>
            </a:pP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Имя числительное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915816" y="1916832"/>
            <a:ext cx="2533462" cy="792088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>
            <a:stCxn id="3" idx="2"/>
          </p:cNvCxnSpPr>
          <p:nvPr/>
        </p:nvCxnSpPr>
        <p:spPr>
          <a:xfrm>
            <a:off x="5436096" y="1914525"/>
            <a:ext cx="1493342" cy="585788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323528" y="1556792"/>
            <a:ext cx="2664295" cy="7200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2400" b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Обозначает число</a:t>
            </a:r>
            <a:endParaRPr lang="ru-RU" sz="2400" b="1" dirty="0">
              <a:solidFill>
                <a:srgbClr val="002060"/>
              </a:solidFill>
              <a:latin typeface="+mj-lt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27584" y="4653136"/>
            <a:ext cx="3357563" cy="1512168"/>
          </a:xfrm>
          <a:prstGeom prst="rect">
            <a:avLst/>
          </a:prstGeom>
          <a:solidFill>
            <a:srgbClr val="98E0E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i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Это количественные числительные</a:t>
            </a:r>
          </a:p>
          <a:p>
            <a:pPr algn="ctr">
              <a:defRPr/>
            </a:pPr>
            <a:endParaRPr lang="ru-RU" sz="28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148065" y="2571750"/>
            <a:ext cx="3424436" cy="17145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  <a:latin typeface="+mj-lt"/>
                <a:cs typeface="Arial" pitchFamily="34" charset="0"/>
              </a:rPr>
              <a:t>Обозначают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  <a:latin typeface="+mj-lt"/>
                <a:cs typeface="Arial" pitchFamily="34" charset="0"/>
              </a:rPr>
              <a:t>порядок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предметов при счете и отвечает на вопрос</a:t>
            </a:r>
            <a:endParaRPr lang="ru-RU" sz="2000" b="1" dirty="0">
              <a:solidFill>
                <a:srgbClr val="002060"/>
              </a:solidFill>
              <a:latin typeface="+mj-lt"/>
              <a:cs typeface="Arial" pitchFamily="34" charset="0"/>
            </a:endParaRPr>
          </a:p>
          <a:p>
            <a:pPr algn="ctr">
              <a:defRPr/>
            </a:pPr>
            <a:r>
              <a:rPr lang="ru-RU" sz="2000" b="1" dirty="0">
                <a:solidFill>
                  <a:srgbClr val="FF0000"/>
                </a:solidFill>
                <a:latin typeface="+mj-lt"/>
                <a:cs typeface="Arial" pitchFamily="34" charset="0"/>
              </a:rPr>
              <a:t>КАКОЙ?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FF0000"/>
                </a:solidFill>
                <a:latin typeface="+mj-lt"/>
                <a:cs typeface="Arial" pitchFamily="34" charset="0"/>
              </a:rPr>
              <a:t>КОТОРЫЙ?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572125" y="4714874"/>
            <a:ext cx="3357563" cy="1450429"/>
          </a:xfrm>
          <a:prstGeom prst="rect">
            <a:avLst/>
          </a:prstGeom>
          <a:solidFill>
            <a:srgbClr val="98E0E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i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Это порядковые числительные </a:t>
            </a:r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1475656" y="1124744"/>
            <a:ext cx="1008112" cy="288032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467544" y="2492896"/>
            <a:ext cx="2448272" cy="10081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Обозначают количество</a:t>
            </a:r>
          </a:p>
          <a:p>
            <a:pPr algn="ctr">
              <a:defRPr/>
            </a:pP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ru-RU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СКОЛЬКО</a:t>
            </a:r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cxnSp>
        <p:nvCxnSpPr>
          <p:cNvPr id="21" name="Прямая соединительная линия 20"/>
          <p:cNvCxnSpPr>
            <a:stCxn id="9" idx="2"/>
            <a:endCxn id="15" idx="0"/>
          </p:cNvCxnSpPr>
          <p:nvPr/>
        </p:nvCxnSpPr>
        <p:spPr>
          <a:xfrm>
            <a:off x="1655676" y="2276872"/>
            <a:ext cx="36004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stCxn id="15" idx="2"/>
          </p:cNvCxnSpPr>
          <p:nvPr/>
        </p:nvCxnSpPr>
        <p:spPr>
          <a:xfrm>
            <a:off x="1691680" y="3501008"/>
            <a:ext cx="0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1691680" y="3645024"/>
            <a:ext cx="0" cy="1008112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1691680" y="2204864"/>
            <a:ext cx="0" cy="360040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  <p:bldP spid="11" grpId="0" animBg="1"/>
      <p:bldP spid="12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1844825"/>
            <a:ext cx="7666111" cy="2562076"/>
          </a:xfrm>
        </p:spPr>
        <p:txBody>
          <a:bodyPr/>
          <a:lstStyle/>
          <a:p>
            <a:r>
              <a:rPr lang="ru-RU" sz="7200" b="1" dirty="0" smtClean="0">
                <a:solidFill>
                  <a:srgbClr val="7030A0"/>
                </a:solidFill>
              </a:rPr>
              <a:t>Спасибо за урок!</a:t>
            </a:r>
            <a:endParaRPr lang="ru-RU" sz="72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785926"/>
            <a:ext cx="7772400" cy="147002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b="1" dirty="0" smtClean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Arial" pitchFamily="34" charset="0"/>
              </a:rPr>
              <a:t>Имя  числительное.</a:t>
            </a:r>
            <a:endParaRPr lang="ru-RU" sz="4800" b="1" dirty="0">
              <a:solidFill>
                <a:schemeClr val="tx2">
                  <a:satMod val="13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ru-RU" b="1" i="1" dirty="0" smtClean="0">
                <a:solidFill>
                  <a:srgbClr val="00B050"/>
                </a:solidFill>
              </a:rPr>
              <a:t>Познакомимся </a:t>
            </a:r>
          </a:p>
          <a:p>
            <a:pPr>
              <a:buFont typeface="Wingdings 3" pitchFamily="18" charset="2"/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с именем числительным как частью речи.</a:t>
            </a:r>
          </a:p>
          <a:p>
            <a:pPr>
              <a:buFont typeface="Wingdings 3" pitchFamily="18" charset="2"/>
              <a:buNone/>
            </a:pPr>
            <a:r>
              <a:rPr lang="ru-RU" b="1" i="1" dirty="0" smtClean="0">
                <a:solidFill>
                  <a:srgbClr val="00B050"/>
                </a:solidFill>
              </a:rPr>
              <a:t>Научимся находить </a:t>
            </a:r>
          </a:p>
          <a:p>
            <a:pPr>
              <a:buFont typeface="Wingdings 3" pitchFamily="18" charset="2"/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числительное в тексте.</a:t>
            </a:r>
          </a:p>
          <a:p>
            <a:pPr>
              <a:buFont typeface="Wingdings 3" pitchFamily="18" charset="2"/>
              <a:buNone/>
            </a:pPr>
            <a:r>
              <a:rPr lang="ru-RU" b="1" i="1" dirty="0" smtClean="0">
                <a:solidFill>
                  <a:srgbClr val="00B050"/>
                </a:solidFill>
              </a:rPr>
              <a:t>Узнаем</a:t>
            </a:r>
            <a:r>
              <a:rPr lang="ru-RU" b="1" i="1" dirty="0" smtClean="0"/>
              <a:t>  </a:t>
            </a:r>
          </a:p>
          <a:p>
            <a:pPr>
              <a:buFont typeface="Wingdings 3" pitchFamily="18" charset="2"/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о количественных и порядковых</a:t>
            </a:r>
          </a:p>
          <a:p>
            <a:pPr>
              <a:buFont typeface="Wingdings 3" pitchFamily="18" charset="2"/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числительных.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0081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002060"/>
                </a:solidFill>
              </a:rPr>
              <a:t>Цели урока: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1" descr="owl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72338" y="0"/>
            <a:ext cx="1871662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3491880" y="1000125"/>
            <a:ext cx="3672408" cy="914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числительные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123728" y="1916832"/>
            <a:ext cx="3325550" cy="1080120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>
            <a:stCxn id="3" idx="2"/>
          </p:cNvCxnSpPr>
          <p:nvPr/>
        </p:nvCxnSpPr>
        <p:spPr>
          <a:xfrm>
            <a:off x="5328084" y="1914525"/>
            <a:ext cx="1601354" cy="585788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323528" y="1556792"/>
            <a:ext cx="2664295" cy="11521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Обозначает число</a:t>
            </a:r>
            <a:endParaRPr lang="ru-RU" sz="1600" b="1" dirty="0">
              <a:solidFill>
                <a:srgbClr val="002060"/>
              </a:solidFill>
              <a:latin typeface="+mj-lt"/>
              <a:cs typeface="Arial" pitchFamily="34" charset="0"/>
            </a:endParaRPr>
          </a:p>
          <a:p>
            <a:pPr algn="ctr">
              <a:defRPr/>
            </a:pP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Пять, шесть, восемь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27584" y="4581128"/>
            <a:ext cx="3357563" cy="1584176"/>
          </a:xfrm>
          <a:prstGeom prst="rect">
            <a:avLst/>
          </a:prstGeom>
          <a:solidFill>
            <a:srgbClr val="98E0E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i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Количественные:</a:t>
            </a:r>
          </a:p>
          <a:p>
            <a:pPr algn="ctr">
              <a:defRPr/>
            </a:pPr>
            <a:r>
              <a:rPr lang="ru-RU" sz="2400" b="1" i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Три </a:t>
            </a:r>
            <a:r>
              <a:rPr lang="ru-RU" sz="2400" b="1" i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книги</a:t>
            </a:r>
            <a:r>
              <a:rPr lang="ru-RU" sz="2400" b="1" i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, </a:t>
            </a:r>
            <a:r>
              <a:rPr lang="ru-RU" sz="2400" b="1" i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одиннадцать окон</a:t>
            </a:r>
          </a:p>
          <a:p>
            <a:pPr algn="ctr">
              <a:defRPr/>
            </a:pPr>
            <a:endParaRPr lang="ru-RU" sz="28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148065" y="2571750"/>
            <a:ext cx="3424436" cy="17145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  <a:latin typeface="+mj-lt"/>
                <a:cs typeface="Arial" pitchFamily="34" charset="0"/>
              </a:rPr>
              <a:t>Обозначают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002060"/>
                </a:solidFill>
                <a:latin typeface="+mj-lt"/>
                <a:cs typeface="Arial" pitchFamily="34" charset="0"/>
              </a:rPr>
              <a:t>порядок </a:t>
            </a:r>
            <a:r>
              <a:rPr lang="ru-RU" sz="2000" b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предметов при счете и отвечает на вопрос</a:t>
            </a:r>
            <a:endParaRPr lang="ru-RU" sz="2000" b="1" dirty="0">
              <a:solidFill>
                <a:srgbClr val="002060"/>
              </a:solidFill>
              <a:latin typeface="+mj-lt"/>
              <a:cs typeface="Arial" pitchFamily="34" charset="0"/>
            </a:endParaRPr>
          </a:p>
          <a:p>
            <a:pPr algn="ctr">
              <a:defRPr/>
            </a:pPr>
            <a:r>
              <a:rPr lang="ru-RU" sz="2000" b="1" dirty="0">
                <a:solidFill>
                  <a:srgbClr val="FF0000"/>
                </a:solidFill>
                <a:latin typeface="+mj-lt"/>
                <a:cs typeface="Arial" pitchFamily="34" charset="0"/>
              </a:rPr>
              <a:t>КАКОЙ?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FF0000"/>
                </a:solidFill>
                <a:latin typeface="+mj-lt"/>
                <a:cs typeface="Arial" pitchFamily="34" charset="0"/>
              </a:rPr>
              <a:t>КОТОРЫЙ?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572125" y="4714874"/>
            <a:ext cx="3357563" cy="1450429"/>
          </a:xfrm>
          <a:prstGeom prst="rect">
            <a:avLst/>
          </a:prstGeom>
          <a:solidFill>
            <a:srgbClr val="98E0E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i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Порядковые:</a:t>
            </a:r>
          </a:p>
          <a:p>
            <a:pPr algn="ctr">
              <a:defRPr/>
            </a:pPr>
            <a:r>
              <a:rPr lang="ru-RU" sz="2400" b="1" i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Шестой класс, третий ряд</a:t>
            </a:r>
            <a:endParaRPr lang="ru-RU" sz="2400" b="1" i="1" dirty="0">
              <a:solidFill>
                <a:srgbClr val="C00000"/>
              </a:solidFill>
              <a:latin typeface="+mj-lt"/>
              <a:cs typeface="Arial" pitchFamily="34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2483768" y="1196752"/>
            <a:ext cx="1008112" cy="288032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1187624" y="2996952"/>
            <a:ext cx="2664296" cy="15131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+mj-lt"/>
                <a:cs typeface="Arial" pitchFamily="34" charset="0"/>
              </a:rPr>
              <a:t>Обозначают </a:t>
            </a:r>
            <a:r>
              <a:rPr lang="ru-RU" b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количество и отвечает на вопрос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СКОЛЬКО?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  <p:bldP spid="11" grpId="0" animBg="1"/>
      <p:bldP spid="12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80520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Может быть разными членами предложения. Давайте рассмотрим на примере:</a:t>
            </a:r>
          </a:p>
          <a:p>
            <a:pPr marL="514350" indent="-514350">
              <a:buFont typeface="Wingdings 3" pitchFamily="18" charset="2"/>
              <a:buAutoNum type="arabicPeriod"/>
            </a:pPr>
            <a:r>
              <a:rPr lang="ru-RU" b="1" i="1" dirty="0" smtClean="0">
                <a:solidFill>
                  <a:srgbClr val="002060"/>
                </a:solidFill>
              </a:rPr>
              <a:t> К </a:t>
            </a:r>
            <a:r>
              <a:rPr lang="ru-RU" b="1" i="1" dirty="0" smtClean="0">
                <a:solidFill>
                  <a:srgbClr val="002060"/>
                </a:solidFill>
              </a:rPr>
              <a:t>трем (</a:t>
            </a:r>
            <a:r>
              <a:rPr lang="ru-RU" sz="2400" b="1" i="1" dirty="0" smtClean="0">
                <a:solidFill>
                  <a:srgbClr val="002060"/>
                </a:solidFill>
              </a:rPr>
              <a:t>к чему?) </a:t>
            </a:r>
            <a:r>
              <a:rPr lang="ru-RU" b="1" i="1" dirty="0" smtClean="0">
                <a:solidFill>
                  <a:srgbClr val="002060"/>
                </a:solidFill>
              </a:rPr>
              <a:t>прибавить (</a:t>
            </a:r>
            <a:r>
              <a:rPr lang="ru-RU" sz="2400" b="1" i="1" dirty="0" smtClean="0">
                <a:solidFill>
                  <a:srgbClr val="002060"/>
                </a:solidFill>
              </a:rPr>
              <a:t>что?</a:t>
            </a:r>
            <a:r>
              <a:rPr lang="ru-RU" b="1" i="1" dirty="0" smtClean="0">
                <a:solidFill>
                  <a:srgbClr val="002060"/>
                </a:solidFill>
              </a:rPr>
              <a:t>) шесть. (дополнение)</a:t>
            </a:r>
          </a:p>
          <a:p>
            <a:pPr marL="514350" indent="-514350">
              <a:buFont typeface="Wingdings 3" pitchFamily="18" charset="2"/>
              <a:buAutoNum type="arabicPeriod"/>
            </a:pPr>
            <a:r>
              <a:rPr lang="ru-RU" b="1" i="1" dirty="0" smtClean="0">
                <a:solidFill>
                  <a:srgbClr val="002060"/>
                </a:solidFill>
              </a:rPr>
              <a:t>Он учится в  (</a:t>
            </a:r>
            <a:r>
              <a:rPr lang="ru-RU" sz="2400" b="1" i="1" dirty="0" smtClean="0">
                <a:solidFill>
                  <a:srgbClr val="002060"/>
                </a:solidFill>
              </a:rPr>
              <a:t>каком?) </a:t>
            </a:r>
            <a:r>
              <a:rPr lang="ru-RU" b="1" i="1" dirty="0" smtClean="0">
                <a:solidFill>
                  <a:srgbClr val="002060"/>
                </a:solidFill>
              </a:rPr>
              <a:t>восьмом классе. (определение)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57606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002060"/>
                </a:solidFill>
              </a:rPr>
              <a:t>Как часть речи имя числительное </a:t>
            </a:r>
            <a:endParaRPr lang="ru-RU" dirty="0">
              <a:solidFill>
                <a:srgbClr val="002060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4355976" y="3789040"/>
            <a:ext cx="1368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283968" y="3861048"/>
            <a:ext cx="1368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Минус 18"/>
          <p:cNvSpPr/>
          <p:nvPr/>
        </p:nvSpPr>
        <p:spPr>
          <a:xfrm>
            <a:off x="1115616" y="3789040"/>
            <a:ext cx="216024" cy="45719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Минус 19"/>
          <p:cNvSpPr/>
          <p:nvPr/>
        </p:nvSpPr>
        <p:spPr>
          <a:xfrm>
            <a:off x="1403648" y="3789040"/>
            <a:ext cx="216024" cy="45719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Минус 20"/>
          <p:cNvSpPr/>
          <p:nvPr/>
        </p:nvSpPr>
        <p:spPr>
          <a:xfrm>
            <a:off x="1691680" y="3789040"/>
            <a:ext cx="216024" cy="7200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Минус 21"/>
          <p:cNvSpPr/>
          <p:nvPr/>
        </p:nvSpPr>
        <p:spPr>
          <a:xfrm>
            <a:off x="1979712" y="3789040"/>
            <a:ext cx="216024" cy="7200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Минус 22"/>
          <p:cNvSpPr/>
          <p:nvPr/>
        </p:nvSpPr>
        <p:spPr>
          <a:xfrm flipV="1">
            <a:off x="7092280" y="3789040"/>
            <a:ext cx="144016" cy="21602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Минус 24"/>
          <p:cNvSpPr/>
          <p:nvPr/>
        </p:nvSpPr>
        <p:spPr>
          <a:xfrm flipV="1">
            <a:off x="7308304" y="3717032"/>
            <a:ext cx="360040" cy="288033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Минус 25"/>
          <p:cNvSpPr/>
          <p:nvPr/>
        </p:nvSpPr>
        <p:spPr>
          <a:xfrm flipH="1">
            <a:off x="7668344" y="3645024"/>
            <a:ext cx="432048" cy="432048"/>
          </a:xfrm>
          <a:prstGeom prst="mathMinus">
            <a:avLst>
              <a:gd name="adj1" fmla="val 235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  <a:ln>
            <a:prstDash val="lgDashDot"/>
          </a:ln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4. Два мальчика подошли к школе. (неделимое словосочетание)</a:t>
            </a:r>
          </a:p>
          <a:p>
            <a:pPr>
              <a:buFont typeface="Wingdings 3" pitchFamily="18" charset="2"/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5.Занятия начинаются  (</a:t>
            </a:r>
            <a:r>
              <a:rPr lang="ru-RU" sz="2400" b="1" i="1" dirty="0" smtClean="0">
                <a:solidFill>
                  <a:srgbClr val="002060"/>
                </a:solidFill>
              </a:rPr>
              <a:t>когда?)</a:t>
            </a:r>
            <a:r>
              <a:rPr lang="ru-RU" b="1" i="1" dirty="0" smtClean="0">
                <a:solidFill>
                  <a:srgbClr val="002060"/>
                </a:solidFill>
              </a:rPr>
              <a:t>в девять часов. (обстоятельство)</a:t>
            </a:r>
          </a:p>
          <a:p>
            <a:pPr>
              <a:buFont typeface="Wingdings 3" pitchFamily="18" charset="2"/>
              <a:buNone/>
            </a:pPr>
            <a:endParaRPr lang="ru-RU" b="1" i="1" dirty="0" smtClean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0081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>
              <a:solidFill>
                <a:srgbClr val="002060"/>
              </a:solidFill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971600" y="2492896"/>
            <a:ext cx="2376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3563888" y="2492896"/>
            <a:ext cx="15121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3635896" y="2564904"/>
            <a:ext cx="15121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52536" y="0"/>
            <a:ext cx="749935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51520" y="1524000"/>
            <a:ext cx="5472608" cy="4664075"/>
          </a:xfrm>
        </p:spPr>
        <p:txBody>
          <a:bodyPr>
            <a:norm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rgbClr val="0099CC"/>
                </a:solidFill>
              </a:rPr>
              <a:t>	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Пять</a:t>
            </a:r>
            <a:r>
              <a:rPr lang="ru-RU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или </a:t>
            </a:r>
            <a:r>
              <a:rPr lang="ru-RU" sz="4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пятёрка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Какая разница?</a:t>
            </a:r>
            <a:br>
              <a:rPr lang="ru-RU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Содержимое 4"/>
          <p:cNvSpPr>
            <a:spLocks noGrp="1"/>
          </p:cNvSpPr>
          <p:nvPr>
            <p:ph sz="half" idx="2"/>
          </p:nvPr>
        </p:nvSpPr>
        <p:spPr>
          <a:xfrm>
            <a:off x="5076056" y="1524000"/>
            <a:ext cx="3858394" cy="466407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ru-RU" dirty="0" smtClean="0"/>
          </a:p>
          <a:p>
            <a:pPr eaLnBrk="1" hangingPunct="1">
              <a:buFont typeface="Wingdings 2" pitchFamily="18" charset="2"/>
              <a:buNone/>
            </a:pPr>
            <a:endParaRPr lang="ru-RU" dirty="0" smtClean="0"/>
          </a:p>
          <a:p>
            <a:pPr eaLnBrk="1" hangingPunct="1">
              <a:buFont typeface="Wingdings 2" pitchFamily="18" charset="2"/>
              <a:buNone/>
            </a:pPr>
            <a:endParaRPr lang="ru-RU" dirty="0" smtClean="0"/>
          </a:p>
        </p:txBody>
      </p:sp>
      <p:pic>
        <p:nvPicPr>
          <p:cNvPr id="21511" name="Picture 7" descr="смайл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2924944"/>
            <a:ext cx="1428750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611560" y="1124745"/>
            <a:ext cx="7883153" cy="3282156"/>
          </a:xfrm>
        </p:spPr>
        <p:txBody>
          <a:bodyPr/>
          <a:lstStyle/>
          <a:p>
            <a:r>
              <a:rPr lang="ru-RU" sz="3600" dirty="0" smtClean="0">
                <a:solidFill>
                  <a:srgbClr val="002060"/>
                </a:solidFill>
              </a:rPr>
              <a:t>Числовые значения могут иметь, кроме числительных, и другие части речи. Числительные можно записать словами и цифрами, а другие части речи – только словами.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394898" cy="72008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i="1" dirty="0" smtClean="0">
                <a:solidFill>
                  <a:schemeClr val="tx2">
                    <a:satMod val="130000"/>
                  </a:schemeClr>
                </a:solidFill>
              </a:rPr>
              <a:t>Найди  продолжение  пословице!</a:t>
            </a:r>
            <a:endParaRPr lang="ru-RU" sz="3200" b="1" i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5603" name="Содержимое 2"/>
          <p:cNvSpPr>
            <a:spLocks noGrp="1"/>
          </p:cNvSpPr>
          <p:nvPr>
            <p:ph sz="half" idx="1"/>
          </p:nvPr>
        </p:nvSpPr>
        <p:spPr>
          <a:xfrm>
            <a:off x="539552" y="1524000"/>
            <a:ext cx="4553148" cy="46640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ru-RU" dirty="0" smtClean="0"/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Семеро   … 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Заблудиться …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Знать  …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Идти …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Семь раз отмерь …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Один ум хорошо …</a:t>
            </a:r>
          </a:p>
          <a:p>
            <a:pPr eaLnBrk="1" hangingPunct="1">
              <a:lnSpc>
                <a:spcPct val="90000"/>
              </a:lnSpc>
            </a:pPr>
            <a:endParaRPr lang="ru-RU" dirty="0" smtClean="0"/>
          </a:p>
          <a:p>
            <a:pPr eaLnBrk="1" hangingPunct="1">
              <a:buFont typeface="Wingdings 2" pitchFamily="18" charset="2"/>
              <a:buNone/>
            </a:pPr>
            <a:endParaRPr lang="ru-RU" dirty="0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11960" y="1988840"/>
            <a:ext cx="4722490" cy="4199235"/>
          </a:xfrm>
        </p:spPr>
        <p:txBody>
          <a:bodyPr>
            <a:normAutofit/>
          </a:bodyPr>
          <a:lstStyle/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3200" dirty="0" smtClean="0"/>
              <a:t>	</a:t>
            </a:r>
            <a:r>
              <a:rPr lang="ru-RU" sz="3200" dirty="0" smtClean="0">
                <a:solidFill>
                  <a:srgbClr val="002060"/>
                </a:solidFill>
              </a:rPr>
              <a:t>…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трёх соснах.</a:t>
            </a:r>
          </a:p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…как свои пять пальцев.</a:t>
            </a:r>
          </a:p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…а два лучше.</a:t>
            </a:r>
          </a:p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…один раз отрежь.</a:t>
            </a:r>
          </a:p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…одного не ждут. </a:t>
            </a:r>
          </a:p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…на все четыре стороны.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3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3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Тема3</Template>
  <TotalTime>1014</TotalTime>
  <Words>303</Words>
  <Application>Microsoft Office PowerPoint</Application>
  <PresentationFormat>Экран (4:3)</PresentationFormat>
  <Paragraphs>80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Тема3</vt:lpstr>
      <vt:lpstr>Слайд 1</vt:lpstr>
      <vt:lpstr>Имя  числительное.</vt:lpstr>
      <vt:lpstr>Цели урока:</vt:lpstr>
      <vt:lpstr>Слайд 4</vt:lpstr>
      <vt:lpstr>Как часть речи имя числительное </vt:lpstr>
      <vt:lpstr>Слайд 6</vt:lpstr>
      <vt:lpstr>Слайд 7</vt:lpstr>
      <vt:lpstr>Слайд 8</vt:lpstr>
      <vt:lpstr>Найди  продолжение  пословице!</vt:lpstr>
      <vt:lpstr>  </vt:lpstr>
      <vt:lpstr>  </vt:lpstr>
      <vt:lpstr>  </vt:lpstr>
      <vt:lpstr>Слайд 13</vt:lpstr>
      <vt:lpstr>Слайд 14</vt:lpstr>
      <vt:lpstr>Слайд 15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Имя числительное как часть речи</dc:title>
  <dc:creator>Ахметшина</dc:creator>
  <cp:lastModifiedBy>vip.saybek@mail.ru</cp:lastModifiedBy>
  <cp:revision>143</cp:revision>
  <dcterms:created xsi:type="dcterms:W3CDTF">2008-07-04T14:08:03Z</dcterms:created>
  <dcterms:modified xsi:type="dcterms:W3CDTF">2022-02-12T06:33:39Z</dcterms:modified>
</cp:coreProperties>
</file>