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291040" y="1768680"/>
            <a:ext cx="5497560" cy="43840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/>
          <a:stretch/>
        </p:blipFill>
        <p:spPr>
          <a:xfrm>
            <a:off x="2291040" y="1768680"/>
            <a:ext cx="549756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14"/>
          <a:stretch/>
        </p:blipFill>
        <p:spPr>
          <a:xfrm>
            <a:off x="0" y="3960"/>
            <a:ext cx="10080000" cy="75549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504000" y="-77040"/>
            <a:ext cx="9068040" cy="17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950040" y="1350720"/>
            <a:ext cx="8409960" cy="49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6640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Они живут на различных предметах: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640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 календарях и трамвайных билетах,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640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 циферблатах часов, на домах,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640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Прячутся они в книжных томах,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640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 в магазине, и в телефоне,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640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 на машине, и на вагоне...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640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Они повсюду, они кругом.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640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Мы их поищем и сразу найдём.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581840" y="243000"/>
            <a:ext cx="8263080" cy="137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1581840" y="1595520"/>
            <a:ext cx="8263080" cy="52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"/>
          <p:cNvSpPr/>
          <p:nvPr/>
        </p:nvSpPr>
        <p:spPr>
          <a:xfrm>
            <a:off x="0" y="0"/>
            <a:ext cx="1007604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7" name="Picture 1"/>
          <p:cNvPicPr/>
          <p:nvPr/>
        </p:nvPicPr>
        <p:blipFill>
          <a:blip r:embed="rId2"/>
          <a:stretch/>
        </p:blipFill>
        <p:spPr>
          <a:xfrm>
            <a:off x="0" y="0"/>
            <a:ext cx="10076040" cy="755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78240" y="-608400"/>
            <a:ext cx="8161200" cy="26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1578240" y="2037960"/>
            <a:ext cx="8161200" cy="192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" name="Picture 6"/>
          <p:cNvPicPr/>
          <p:nvPr/>
        </p:nvPicPr>
        <p:blipFill>
          <a:blip r:embed="rId2"/>
          <a:stretch/>
        </p:blipFill>
        <p:spPr>
          <a:xfrm>
            <a:off x="498600" y="367200"/>
            <a:ext cx="4259160" cy="3996720"/>
          </a:xfrm>
          <a:prstGeom prst="rect">
            <a:avLst/>
          </a:prstGeom>
          <a:ln>
            <a:noFill/>
          </a:ln>
        </p:spPr>
      </p:pic>
      <p:pic>
        <p:nvPicPr>
          <p:cNvPr id="81" name="Picture 8"/>
          <p:cNvPicPr/>
          <p:nvPr/>
        </p:nvPicPr>
        <p:blipFill>
          <a:blip r:embed="rId3"/>
          <a:stretch/>
        </p:blipFill>
        <p:spPr>
          <a:xfrm>
            <a:off x="3769560" y="3480480"/>
            <a:ext cx="6024600" cy="3783240"/>
          </a:xfrm>
          <a:prstGeom prst="rect">
            <a:avLst/>
          </a:prstGeom>
          <a:ln>
            <a:noFill/>
          </a:ln>
        </p:spPr>
      </p:pic>
      <p:pic>
        <p:nvPicPr>
          <p:cNvPr id="82" name="Picture 8"/>
          <p:cNvPicPr/>
          <p:nvPr/>
        </p:nvPicPr>
        <p:blipFill>
          <a:blip r:embed="rId4"/>
          <a:stretch/>
        </p:blipFill>
        <p:spPr>
          <a:xfrm>
            <a:off x="3372120" y="262080"/>
            <a:ext cx="6421680" cy="345276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832680" y="3229920"/>
            <a:ext cx="1991160" cy="4082400"/>
          </a:xfrm>
          <a:prstGeom prst="rect">
            <a:avLst/>
          </a:prstGeom>
          <a:gradFill>
            <a:gsLst>
              <a:gs pos="0">
                <a:srgbClr val="0099CC"/>
              </a:gs>
              <a:gs pos="50000">
                <a:srgbClr val="FFFFFF"/>
              </a:gs>
              <a:gs pos="100000">
                <a:srgbClr val="0099CC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Line 4"/>
          <p:cNvSpPr/>
          <p:nvPr/>
        </p:nvSpPr>
        <p:spPr>
          <a:xfrm>
            <a:off x="1458000" y="631908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Line 5"/>
          <p:cNvSpPr/>
          <p:nvPr/>
        </p:nvSpPr>
        <p:spPr>
          <a:xfrm>
            <a:off x="1458000" y="3656160"/>
            <a:ext cx="750240" cy="36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6"/>
          <p:cNvSpPr/>
          <p:nvPr/>
        </p:nvSpPr>
        <p:spPr>
          <a:xfrm>
            <a:off x="1458000" y="371556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Line 7"/>
          <p:cNvSpPr/>
          <p:nvPr/>
        </p:nvSpPr>
        <p:spPr>
          <a:xfrm>
            <a:off x="1458000" y="377460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Line 8"/>
          <p:cNvSpPr/>
          <p:nvPr/>
        </p:nvSpPr>
        <p:spPr>
          <a:xfrm>
            <a:off x="1458000" y="383400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Line 9"/>
          <p:cNvSpPr/>
          <p:nvPr/>
        </p:nvSpPr>
        <p:spPr>
          <a:xfrm>
            <a:off x="1458000" y="389268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Line 10"/>
          <p:cNvSpPr/>
          <p:nvPr/>
        </p:nvSpPr>
        <p:spPr>
          <a:xfrm>
            <a:off x="1458000" y="395244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Line 11"/>
          <p:cNvSpPr/>
          <p:nvPr/>
        </p:nvSpPr>
        <p:spPr>
          <a:xfrm>
            <a:off x="1458000" y="401148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Line 12"/>
          <p:cNvSpPr/>
          <p:nvPr/>
        </p:nvSpPr>
        <p:spPr>
          <a:xfrm>
            <a:off x="1458000" y="40705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Line 13"/>
          <p:cNvSpPr/>
          <p:nvPr/>
        </p:nvSpPr>
        <p:spPr>
          <a:xfrm>
            <a:off x="1458000" y="412956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Line 14"/>
          <p:cNvSpPr/>
          <p:nvPr/>
        </p:nvSpPr>
        <p:spPr>
          <a:xfrm>
            <a:off x="1458000" y="418896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Line 15"/>
          <p:cNvSpPr/>
          <p:nvPr/>
        </p:nvSpPr>
        <p:spPr>
          <a:xfrm>
            <a:off x="1458000" y="4248000"/>
            <a:ext cx="750240" cy="36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Line 16"/>
          <p:cNvSpPr/>
          <p:nvPr/>
        </p:nvSpPr>
        <p:spPr>
          <a:xfrm>
            <a:off x="1458000" y="430704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Line 17"/>
          <p:cNvSpPr/>
          <p:nvPr/>
        </p:nvSpPr>
        <p:spPr>
          <a:xfrm>
            <a:off x="1458000" y="436680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Line 18"/>
          <p:cNvSpPr/>
          <p:nvPr/>
        </p:nvSpPr>
        <p:spPr>
          <a:xfrm>
            <a:off x="1458000" y="442548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Line 19"/>
          <p:cNvSpPr/>
          <p:nvPr/>
        </p:nvSpPr>
        <p:spPr>
          <a:xfrm>
            <a:off x="1458000" y="448488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Line 20"/>
          <p:cNvSpPr/>
          <p:nvPr/>
        </p:nvSpPr>
        <p:spPr>
          <a:xfrm>
            <a:off x="1458000" y="45439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Line 21"/>
          <p:cNvSpPr/>
          <p:nvPr/>
        </p:nvSpPr>
        <p:spPr>
          <a:xfrm>
            <a:off x="1458000" y="46033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Line 22"/>
          <p:cNvSpPr/>
          <p:nvPr/>
        </p:nvSpPr>
        <p:spPr>
          <a:xfrm>
            <a:off x="1458000" y="466236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Line 23"/>
          <p:cNvSpPr/>
          <p:nvPr/>
        </p:nvSpPr>
        <p:spPr>
          <a:xfrm>
            <a:off x="1458000" y="472140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Line 24"/>
          <p:cNvSpPr/>
          <p:nvPr/>
        </p:nvSpPr>
        <p:spPr>
          <a:xfrm>
            <a:off x="1458000" y="478044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Line 25"/>
          <p:cNvSpPr/>
          <p:nvPr/>
        </p:nvSpPr>
        <p:spPr>
          <a:xfrm>
            <a:off x="1458000" y="4839840"/>
            <a:ext cx="750240" cy="36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Line 26"/>
          <p:cNvSpPr/>
          <p:nvPr/>
        </p:nvSpPr>
        <p:spPr>
          <a:xfrm>
            <a:off x="1458000" y="489924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Line 27"/>
          <p:cNvSpPr/>
          <p:nvPr/>
        </p:nvSpPr>
        <p:spPr>
          <a:xfrm>
            <a:off x="1458000" y="49579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Line 28"/>
          <p:cNvSpPr/>
          <p:nvPr/>
        </p:nvSpPr>
        <p:spPr>
          <a:xfrm>
            <a:off x="1458000" y="50173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Line 29"/>
          <p:cNvSpPr/>
          <p:nvPr/>
        </p:nvSpPr>
        <p:spPr>
          <a:xfrm>
            <a:off x="1458000" y="50767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Line 30"/>
          <p:cNvSpPr/>
          <p:nvPr/>
        </p:nvSpPr>
        <p:spPr>
          <a:xfrm>
            <a:off x="1458000" y="513576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Line 31"/>
          <p:cNvSpPr/>
          <p:nvPr/>
        </p:nvSpPr>
        <p:spPr>
          <a:xfrm>
            <a:off x="1458000" y="519480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Line 32"/>
          <p:cNvSpPr/>
          <p:nvPr/>
        </p:nvSpPr>
        <p:spPr>
          <a:xfrm>
            <a:off x="1458000" y="525384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Line 33"/>
          <p:cNvSpPr/>
          <p:nvPr/>
        </p:nvSpPr>
        <p:spPr>
          <a:xfrm>
            <a:off x="1458000" y="531324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Line 34"/>
          <p:cNvSpPr/>
          <p:nvPr/>
        </p:nvSpPr>
        <p:spPr>
          <a:xfrm>
            <a:off x="1458000" y="537228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Line 35"/>
          <p:cNvSpPr/>
          <p:nvPr/>
        </p:nvSpPr>
        <p:spPr>
          <a:xfrm>
            <a:off x="1458000" y="5431680"/>
            <a:ext cx="750240" cy="36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Line 36"/>
          <p:cNvSpPr/>
          <p:nvPr/>
        </p:nvSpPr>
        <p:spPr>
          <a:xfrm>
            <a:off x="1458000" y="549036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Line 37"/>
          <p:cNvSpPr/>
          <p:nvPr/>
        </p:nvSpPr>
        <p:spPr>
          <a:xfrm>
            <a:off x="1458000" y="55501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Line 38"/>
          <p:cNvSpPr/>
          <p:nvPr/>
        </p:nvSpPr>
        <p:spPr>
          <a:xfrm>
            <a:off x="1458000" y="560916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Line 39"/>
          <p:cNvSpPr/>
          <p:nvPr/>
        </p:nvSpPr>
        <p:spPr>
          <a:xfrm>
            <a:off x="1458000" y="566820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Line 40"/>
          <p:cNvSpPr/>
          <p:nvPr/>
        </p:nvSpPr>
        <p:spPr>
          <a:xfrm>
            <a:off x="1458000" y="572760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Line 41"/>
          <p:cNvSpPr/>
          <p:nvPr/>
        </p:nvSpPr>
        <p:spPr>
          <a:xfrm>
            <a:off x="1458000" y="578664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Line 42"/>
          <p:cNvSpPr/>
          <p:nvPr/>
        </p:nvSpPr>
        <p:spPr>
          <a:xfrm>
            <a:off x="1458000" y="584568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Line 43"/>
          <p:cNvSpPr/>
          <p:nvPr/>
        </p:nvSpPr>
        <p:spPr>
          <a:xfrm>
            <a:off x="1458000" y="59047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44"/>
          <p:cNvSpPr/>
          <p:nvPr/>
        </p:nvSpPr>
        <p:spPr>
          <a:xfrm>
            <a:off x="1458000" y="59641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45"/>
          <p:cNvSpPr/>
          <p:nvPr/>
        </p:nvSpPr>
        <p:spPr>
          <a:xfrm>
            <a:off x="1458000" y="6023160"/>
            <a:ext cx="750240" cy="36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46"/>
          <p:cNvSpPr/>
          <p:nvPr/>
        </p:nvSpPr>
        <p:spPr>
          <a:xfrm>
            <a:off x="1458000" y="608220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47"/>
          <p:cNvSpPr/>
          <p:nvPr/>
        </p:nvSpPr>
        <p:spPr>
          <a:xfrm>
            <a:off x="1458000" y="614160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Line 48"/>
          <p:cNvSpPr/>
          <p:nvPr/>
        </p:nvSpPr>
        <p:spPr>
          <a:xfrm>
            <a:off x="1458000" y="620064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Line 49"/>
          <p:cNvSpPr/>
          <p:nvPr/>
        </p:nvSpPr>
        <p:spPr>
          <a:xfrm>
            <a:off x="1458000" y="626004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50"/>
          <p:cNvSpPr/>
          <p:nvPr/>
        </p:nvSpPr>
        <p:spPr>
          <a:xfrm>
            <a:off x="1458000" y="63781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Line 51"/>
          <p:cNvSpPr/>
          <p:nvPr/>
        </p:nvSpPr>
        <p:spPr>
          <a:xfrm>
            <a:off x="1458000" y="643752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Line 52"/>
          <p:cNvSpPr/>
          <p:nvPr/>
        </p:nvSpPr>
        <p:spPr>
          <a:xfrm>
            <a:off x="1458000" y="649656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Line 53"/>
          <p:cNvSpPr/>
          <p:nvPr/>
        </p:nvSpPr>
        <p:spPr>
          <a:xfrm>
            <a:off x="1458000" y="6555600"/>
            <a:ext cx="750240" cy="360"/>
          </a:xfrm>
          <a:prstGeom prst="line">
            <a:avLst/>
          </a:prstGeom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54"/>
          <p:cNvSpPr/>
          <p:nvPr/>
        </p:nvSpPr>
        <p:spPr>
          <a:xfrm>
            <a:off x="1720440" y="6969960"/>
            <a:ext cx="221040" cy="173520"/>
          </a:xfrm>
          <a:prstGeom prst="ellipse">
            <a:avLst/>
          </a:prstGeom>
          <a:gradFill>
            <a:gsLst>
              <a:gs pos="0">
                <a:srgbClr val="FF3300"/>
              </a:gs>
              <a:gs pos="100000">
                <a:srgbClr val="CC29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5"/>
          <p:cNvSpPr/>
          <p:nvPr/>
        </p:nvSpPr>
        <p:spPr>
          <a:xfrm>
            <a:off x="1808280" y="3229920"/>
            <a:ext cx="70920" cy="30729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56"/>
          <p:cNvSpPr/>
          <p:nvPr/>
        </p:nvSpPr>
        <p:spPr>
          <a:xfrm>
            <a:off x="1808280" y="3229920"/>
            <a:ext cx="69120" cy="2599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57"/>
          <p:cNvSpPr/>
          <p:nvPr/>
        </p:nvSpPr>
        <p:spPr>
          <a:xfrm>
            <a:off x="2133360" y="4662360"/>
            <a:ext cx="5965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8" name="CustomShape 58"/>
          <p:cNvSpPr/>
          <p:nvPr/>
        </p:nvSpPr>
        <p:spPr>
          <a:xfrm>
            <a:off x="2133360" y="5313240"/>
            <a:ext cx="5965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9" name="CustomShape 59"/>
          <p:cNvSpPr/>
          <p:nvPr/>
        </p:nvSpPr>
        <p:spPr>
          <a:xfrm>
            <a:off x="2133360" y="5845680"/>
            <a:ext cx="5965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0" name="CustomShape 60"/>
          <p:cNvSpPr/>
          <p:nvPr/>
        </p:nvSpPr>
        <p:spPr>
          <a:xfrm>
            <a:off x="2133360" y="3479040"/>
            <a:ext cx="5965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1" name="CustomShape 61"/>
          <p:cNvSpPr/>
          <p:nvPr/>
        </p:nvSpPr>
        <p:spPr>
          <a:xfrm>
            <a:off x="2133360" y="4070520"/>
            <a:ext cx="5965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2" name="CustomShape 62"/>
          <p:cNvSpPr/>
          <p:nvPr/>
        </p:nvSpPr>
        <p:spPr>
          <a:xfrm>
            <a:off x="1808280" y="3643920"/>
            <a:ext cx="69120" cy="3309480"/>
          </a:xfrm>
          <a:prstGeom prst="rect">
            <a:avLst/>
          </a:prstGeom>
          <a:gradFill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63"/>
          <p:cNvSpPr/>
          <p:nvPr/>
        </p:nvSpPr>
        <p:spPr>
          <a:xfrm>
            <a:off x="1808280" y="3229920"/>
            <a:ext cx="70920" cy="706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64"/>
          <p:cNvSpPr/>
          <p:nvPr/>
        </p:nvSpPr>
        <p:spPr>
          <a:xfrm>
            <a:off x="1808280" y="3229920"/>
            <a:ext cx="70920" cy="1593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5"/>
          <p:cNvSpPr/>
          <p:nvPr/>
        </p:nvSpPr>
        <p:spPr>
          <a:xfrm>
            <a:off x="2852280" y="6058440"/>
            <a:ext cx="1654920" cy="679680"/>
          </a:xfrm>
          <a:custGeom>
            <a:avLst/>
            <a:gdLst/>
            <a:ahLst/>
            <a:cxnLst/>
            <a:rect l="l" t="t" r="r" b="b"/>
            <a:pathLst>
              <a:path w="4610" h="1901">
                <a:moveTo>
                  <a:pt x="316" y="0"/>
                </a:moveTo>
                <a:cubicBezTo>
                  <a:pt x="158" y="0"/>
                  <a:pt x="0" y="158"/>
                  <a:pt x="0" y="316"/>
                </a:cubicBezTo>
                <a:lnTo>
                  <a:pt x="0" y="1583"/>
                </a:lnTo>
                <a:cubicBezTo>
                  <a:pt x="0" y="1741"/>
                  <a:pt x="158" y="1900"/>
                  <a:pt x="316" y="1900"/>
                </a:cubicBezTo>
                <a:lnTo>
                  <a:pt x="4292" y="1900"/>
                </a:lnTo>
                <a:cubicBezTo>
                  <a:pt x="4450" y="1900"/>
                  <a:pt x="4609" y="1741"/>
                  <a:pt x="4609" y="1583"/>
                </a:cubicBezTo>
                <a:lnTo>
                  <a:pt x="4609" y="316"/>
                </a:lnTo>
                <a:cubicBezTo>
                  <a:pt x="4609" y="158"/>
                  <a:pt x="4450" y="0"/>
                  <a:pt x="4292" y="0"/>
                </a:cubicBezTo>
                <a:lnTo>
                  <a:pt x="316" y="0"/>
                </a:lnTo>
              </a:path>
            </a:pathLst>
          </a:custGeom>
          <a:solidFill>
            <a:srgbClr val="D4F5F8"/>
          </a:solidFill>
          <a:ln w="38160">
            <a:solidFill>
              <a:srgbClr val="00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828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0º,С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6" name="CustomShape 66"/>
          <p:cNvSpPr/>
          <p:nvPr/>
        </p:nvSpPr>
        <p:spPr>
          <a:xfrm>
            <a:off x="516240" y="2351880"/>
            <a:ext cx="129240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+15º,С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7" name="CustomShape 67"/>
          <p:cNvSpPr/>
          <p:nvPr/>
        </p:nvSpPr>
        <p:spPr>
          <a:xfrm>
            <a:off x="6945480" y="523440"/>
            <a:ext cx="200700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-25</a:t>
            </a:r>
            <a:r>
              <a:rPr lang="ru-RU" sz="48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о</a:t>
            </a:r>
            <a:r>
              <a:rPr lang="ru-RU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,С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Заголовок 1"/>
          <p:cNvPicPr/>
          <p:nvPr/>
        </p:nvPicPr>
        <p:blipFill>
          <a:blip r:embed="rId2"/>
          <a:stretch/>
        </p:blipFill>
        <p:spPr>
          <a:xfrm>
            <a:off x="1572840" y="295560"/>
            <a:ext cx="8510040" cy="1273680"/>
          </a:xfrm>
          <a:prstGeom prst="rect">
            <a:avLst/>
          </a:prstGeom>
          <a:ln>
            <a:noFill/>
          </a:ln>
        </p:spPr>
      </p:pic>
      <p:pic>
        <p:nvPicPr>
          <p:cNvPr id="149" name="Picture 2"/>
          <p:cNvPicPr/>
          <p:nvPr/>
        </p:nvPicPr>
        <p:blipFill>
          <a:blip r:embed="rId3"/>
          <a:stretch/>
        </p:blipFill>
        <p:spPr>
          <a:xfrm>
            <a:off x="4404600" y="1305360"/>
            <a:ext cx="5123880" cy="5288040"/>
          </a:xfrm>
          <a:prstGeom prst="rect">
            <a:avLst/>
          </a:prstGeom>
          <a:ln>
            <a:noFill/>
          </a:ln>
          <a:effectLst>
            <a:outerShdw dist="139498" dir="2700000">
              <a:srgbClr val="333333">
                <a:alpha val="65000"/>
              </a:srgbClr>
            </a:outerShdw>
          </a:effectLst>
        </p:spPr>
      </p:pic>
      <p:sp>
        <p:nvSpPr>
          <p:cNvPr id="150" name="CustomShape 1"/>
          <p:cNvSpPr/>
          <p:nvPr/>
        </p:nvSpPr>
        <p:spPr>
          <a:xfrm>
            <a:off x="2435400" y="1457640"/>
            <a:ext cx="668520" cy="447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ru-RU" sz="4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51" name="Прямая соединительная линия 6"/>
          <p:cNvPicPr/>
          <p:nvPr/>
        </p:nvPicPr>
        <p:blipFill>
          <a:blip r:embed="rId4"/>
          <a:stretch/>
        </p:blipFill>
        <p:spPr>
          <a:xfrm>
            <a:off x="2829600" y="1391040"/>
            <a:ext cx="547200" cy="52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206"/>
          <p:cNvPicPr/>
          <p:nvPr/>
        </p:nvPicPr>
        <p:blipFill>
          <a:blip r:embed="rId2"/>
          <a:stretch/>
        </p:blipFill>
        <p:spPr>
          <a:xfrm>
            <a:off x="0" y="0"/>
            <a:ext cx="10079640" cy="755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308240" y="208080"/>
            <a:ext cx="8513640" cy="62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Речь идет об отрицательных числах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504000" y="1764000"/>
            <a:ext cx="4447800" cy="49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609480" indent="-60552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609480" indent="-60552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graphicFrame>
        <p:nvGraphicFramePr>
          <p:cNvPr id="155" name="Table 3"/>
          <p:cNvGraphicFramePr/>
          <p:nvPr/>
        </p:nvGraphicFramePr>
        <p:xfrm>
          <a:off x="1149480" y="1478520"/>
          <a:ext cx="8494560" cy="5394960"/>
        </p:xfrm>
        <a:graphic>
          <a:graphicData uri="http://schemas.openxmlformats.org/drawingml/2006/table">
            <a:tbl>
              <a:tblPr/>
              <a:tblGrid>
                <a:gridCol w="714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Сегодня мороз 30С.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Глубина Черного моря 5500 метров.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Рост Виктории 156 сантиметров.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Заемщик банка «Россельхозбанк» должен банку  2000000 рублей.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Единая выплата ребенку 10000 руб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200 лет до нашей эры.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308240" y="208080"/>
            <a:ext cx="8513640" cy="62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Республика Тыва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504000" y="1764000"/>
            <a:ext cx="4447800" cy="49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609480" indent="-60552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609480" indent="-60552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graphicFrame>
        <p:nvGraphicFramePr>
          <p:cNvPr id="158" name="Table 3"/>
          <p:cNvGraphicFramePr/>
          <p:nvPr/>
        </p:nvGraphicFramePr>
        <p:xfrm>
          <a:off x="1149480" y="1478520"/>
          <a:ext cx="8494560" cy="5394960"/>
        </p:xfrm>
        <a:graphic>
          <a:graphicData uri="http://schemas.openxmlformats.org/drawingml/2006/table">
            <a:tbl>
              <a:tblPr/>
              <a:tblGrid>
                <a:gridCol w="714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Высота горы Монгун-Тайга 3976м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Глубина озера Ногаан-Хол 225 метров.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Глубина реки Улуг-Хем (Енисей) 70 метров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Высота г. Мунгаш-Кул 3826 м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Глубина озера Азас 100 метров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Высота горы Монгулек 3485 метров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Рисунок 201"/>
          <p:cNvPicPr/>
          <p:nvPr/>
        </p:nvPicPr>
        <p:blipFill>
          <a:blip r:embed="rId2"/>
          <a:stretch/>
        </p:blipFill>
        <p:spPr>
          <a:xfrm>
            <a:off x="1654560" y="446400"/>
            <a:ext cx="7948440" cy="656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197"/>
          <p:cNvPicPr/>
          <p:nvPr/>
        </p:nvPicPr>
        <p:blipFill>
          <a:blip r:embed="rId2"/>
          <a:stretch/>
        </p:blipFill>
        <p:spPr>
          <a:xfrm>
            <a:off x="949680" y="434520"/>
            <a:ext cx="4061520" cy="304560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198"/>
          <p:cNvPicPr/>
          <p:nvPr/>
        </p:nvPicPr>
        <p:blipFill>
          <a:blip r:embed="rId3"/>
          <a:stretch/>
        </p:blipFill>
        <p:spPr>
          <a:xfrm>
            <a:off x="949680" y="4109400"/>
            <a:ext cx="4061520" cy="304560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199"/>
          <p:cNvPicPr/>
          <p:nvPr/>
        </p:nvPicPr>
        <p:blipFill>
          <a:blip r:embed="rId4"/>
          <a:stretch/>
        </p:blipFill>
        <p:spPr>
          <a:xfrm>
            <a:off x="5502960" y="434520"/>
            <a:ext cx="4249440" cy="304560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200"/>
          <p:cNvPicPr/>
          <p:nvPr/>
        </p:nvPicPr>
        <p:blipFill>
          <a:blip r:embed="rId5"/>
          <a:stretch/>
        </p:blipFill>
        <p:spPr>
          <a:xfrm>
            <a:off x="5502960" y="4109400"/>
            <a:ext cx="4249440" cy="304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581840" y="158040"/>
            <a:ext cx="8265600" cy="15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5" name="Table 2"/>
          <p:cNvGraphicFramePr/>
          <p:nvPr/>
        </p:nvGraphicFramePr>
        <p:xfrm>
          <a:off x="118800" y="127800"/>
          <a:ext cx="9961560" cy="7531560"/>
        </p:xfrm>
        <a:graphic>
          <a:graphicData uri="http://schemas.openxmlformats.org/drawingml/2006/table">
            <a:tbl>
              <a:tblPr/>
              <a:tblGrid>
                <a:gridCol w="366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Отрицательным числом выражается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Числом нуль выражается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Положительным числом выражается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Расход (денег, воды, топлива и т.п.)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Приход (денег, воды, топлива и т.п.)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720"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Убыток (в рублях, копейках)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Прибыль (в рублях, копейках)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9040"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Температура ниже нуля градусов (точки замерзания воды или точки таяния льда)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Температура таяния льда (замерзания воды)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Температура выше нуля градусов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720"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Глубина ниже уровня океана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Уровень океана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Высота выше уровня океана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C00000"/>
                      </a:solidFill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0480"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Время до нашей эры (в годах, веках)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Начало христианского летоисчисления (начало нашей эры)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C00000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114120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Время нашей эры (в годах, веках)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6600" marR="66600">
                    <a:lnL w="5760">
                      <a:solidFill>
                        <a:srgbClr val="C00000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C00000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581840" y="243000"/>
            <a:ext cx="8263080" cy="137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2"/>
          <p:cNvSpPr/>
          <p:nvPr/>
        </p:nvSpPr>
        <p:spPr>
          <a:xfrm>
            <a:off x="911160" y="1595520"/>
            <a:ext cx="9521640" cy="52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Число </a:t>
            </a:r>
            <a:r>
              <a:rPr lang="ru-RU" sz="4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</a:t>
            </a: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особенное: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65040" indent="-278640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его не относят ни к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65040" indent="-278640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положительным, ни к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65040" indent="-278640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отрицательным числам.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149120" y="302040"/>
            <a:ext cx="8422560" cy="12560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Какие бывают числа?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1864080" y="2018880"/>
            <a:ext cx="9014400" cy="49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6478560" y="2675160"/>
            <a:ext cx="3319560" cy="176508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Дроби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3742200" y="1749960"/>
            <a:ext cx="2657880" cy="2308320"/>
          </a:xfrm>
          <a:prstGeom prst="ellipse">
            <a:avLst/>
          </a:prstGeom>
          <a:solidFill>
            <a:srgbClr val="FF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числа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218160" y="5006160"/>
            <a:ext cx="3961800" cy="143964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Обыкновенные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218160" y="3095280"/>
            <a:ext cx="3488760" cy="141048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Натуральные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5735880" y="5006160"/>
            <a:ext cx="3823920" cy="146376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Десятичные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2" name="CustomShape 8"/>
          <p:cNvSpPr/>
          <p:nvPr/>
        </p:nvSpPr>
        <p:spPr>
          <a:xfrm>
            <a:off x="4484160" y="6193080"/>
            <a:ext cx="1019520" cy="78300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3" name="Line 9"/>
          <p:cNvSpPr/>
          <p:nvPr/>
        </p:nvSpPr>
        <p:spPr>
          <a:xfrm flipH="1">
            <a:off x="7182000" y="4456440"/>
            <a:ext cx="764640" cy="54972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Line 10"/>
          <p:cNvSpPr/>
          <p:nvPr/>
        </p:nvSpPr>
        <p:spPr>
          <a:xfrm flipH="1">
            <a:off x="3530880" y="3477960"/>
            <a:ext cx="566640" cy="29304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11"/>
          <p:cNvSpPr/>
          <p:nvPr/>
        </p:nvSpPr>
        <p:spPr>
          <a:xfrm>
            <a:off x="6062400" y="3471120"/>
            <a:ext cx="563760" cy="29088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Line 12"/>
          <p:cNvSpPr/>
          <p:nvPr/>
        </p:nvSpPr>
        <p:spPr>
          <a:xfrm flipH="1">
            <a:off x="3371760" y="4257000"/>
            <a:ext cx="3810240" cy="87300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3"/>
          <p:cNvSpPr/>
          <p:nvPr/>
        </p:nvSpPr>
        <p:spPr>
          <a:xfrm flipH="1">
            <a:off x="4528800" y="3684960"/>
            <a:ext cx="66240" cy="192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784880" y="208440"/>
            <a:ext cx="2456280" cy="6266160"/>
          </a:xfrm>
          <a:prstGeom prst="rect">
            <a:avLst/>
          </a:prstGeom>
          <a:solidFill>
            <a:srgbClr val="CCECFF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2"/>
          <p:cNvSpPr/>
          <p:nvPr/>
        </p:nvSpPr>
        <p:spPr>
          <a:xfrm>
            <a:off x="2420280" y="124020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Line 3"/>
          <p:cNvSpPr/>
          <p:nvPr/>
        </p:nvSpPr>
        <p:spPr>
          <a:xfrm>
            <a:off x="2420280" y="84312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Line 4"/>
          <p:cNvSpPr/>
          <p:nvPr/>
        </p:nvSpPr>
        <p:spPr>
          <a:xfrm>
            <a:off x="2420280" y="24303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Line 5"/>
          <p:cNvSpPr/>
          <p:nvPr/>
        </p:nvSpPr>
        <p:spPr>
          <a:xfrm>
            <a:off x="2420280" y="203328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Line 6"/>
          <p:cNvSpPr/>
          <p:nvPr/>
        </p:nvSpPr>
        <p:spPr>
          <a:xfrm>
            <a:off x="2420280" y="16358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Line 7"/>
          <p:cNvSpPr/>
          <p:nvPr/>
        </p:nvSpPr>
        <p:spPr>
          <a:xfrm>
            <a:off x="2420280" y="362052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Line 8"/>
          <p:cNvSpPr/>
          <p:nvPr/>
        </p:nvSpPr>
        <p:spPr>
          <a:xfrm>
            <a:off x="2420280" y="32234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Line 9"/>
          <p:cNvSpPr/>
          <p:nvPr/>
        </p:nvSpPr>
        <p:spPr>
          <a:xfrm>
            <a:off x="2420280" y="282780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Line 10"/>
          <p:cNvSpPr/>
          <p:nvPr/>
        </p:nvSpPr>
        <p:spPr>
          <a:xfrm>
            <a:off x="2420280" y="481248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Line 11"/>
          <p:cNvSpPr/>
          <p:nvPr/>
        </p:nvSpPr>
        <p:spPr>
          <a:xfrm>
            <a:off x="2420280" y="44150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Line 12"/>
          <p:cNvSpPr/>
          <p:nvPr/>
        </p:nvSpPr>
        <p:spPr>
          <a:xfrm>
            <a:off x="2420280" y="40179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Line 13"/>
          <p:cNvSpPr/>
          <p:nvPr/>
        </p:nvSpPr>
        <p:spPr>
          <a:xfrm>
            <a:off x="2420280" y="52077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14"/>
          <p:cNvSpPr/>
          <p:nvPr/>
        </p:nvSpPr>
        <p:spPr>
          <a:xfrm>
            <a:off x="2896200" y="763200"/>
            <a:ext cx="234000" cy="4918320"/>
          </a:xfrm>
          <a:prstGeom prst="rect">
            <a:avLst/>
          </a:prstGeom>
          <a:solidFill>
            <a:srgbClr val="FFFFFF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5"/>
          <p:cNvSpPr/>
          <p:nvPr/>
        </p:nvSpPr>
        <p:spPr>
          <a:xfrm>
            <a:off x="2022840" y="2906640"/>
            <a:ext cx="33084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3" name="CustomShape 16"/>
          <p:cNvSpPr/>
          <p:nvPr/>
        </p:nvSpPr>
        <p:spPr>
          <a:xfrm>
            <a:off x="3690720" y="2906640"/>
            <a:ext cx="33084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4" name="CustomShape 17"/>
          <p:cNvSpPr/>
          <p:nvPr/>
        </p:nvSpPr>
        <p:spPr>
          <a:xfrm>
            <a:off x="1865520" y="211212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5" name="CustomShape 18"/>
          <p:cNvSpPr/>
          <p:nvPr/>
        </p:nvSpPr>
        <p:spPr>
          <a:xfrm>
            <a:off x="3611880" y="211212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6" name="CustomShape 19"/>
          <p:cNvSpPr/>
          <p:nvPr/>
        </p:nvSpPr>
        <p:spPr>
          <a:xfrm>
            <a:off x="1865160" y="2509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7" name="CustomShape 20"/>
          <p:cNvSpPr/>
          <p:nvPr/>
        </p:nvSpPr>
        <p:spPr>
          <a:xfrm>
            <a:off x="3611880" y="2509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8" name="CustomShape 21"/>
          <p:cNvSpPr/>
          <p:nvPr/>
        </p:nvSpPr>
        <p:spPr>
          <a:xfrm>
            <a:off x="1865160" y="3382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9" name="CustomShape 22"/>
          <p:cNvSpPr/>
          <p:nvPr/>
        </p:nvSpPr>
        <p:spPr>
          <a:xfrm>
            <a:off x="3611880" y="3382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0" name="CustomShape 23"/>
          <p:cNvSpPr/>
          <p:nvPr/>
        </p:nvSpPr>
        <p:spPr>
          <a:xfrm>
            <a:off x="1865520" y="37011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1" name="CustomShape 24"/>
          <p:cNvSpPr/>
          <p:nvPr/>
        </p:nvSpPr>
        <p:spPr>
          <a:xfrm>
            <a:off x="3611880" y="37011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2" name="CustomShape 25"/>
          <p:cNvSpPr/>
          <p:nvPr/>
        </p:nvSpPr>
        <p:spPr>
          <a:xfrm>
            <a:off x="1865160" y="17164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3" name="CustomShape 26"/>
          <p:cNvSpPr/>
          <p:nvPr/>
        </p:nvSpPr>
        <p:spPr>
          <a:xfrm>
            <a:off x="3611880" y="17164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4" name="CustomShape 27"/>
          <p:cNvSpPr/>
          <p:nvPr/>
        </p:nvSpPr>
        <p:spPr>
          <a:xfrm>
            <a:off x="1865160" y="409644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5" name="CustomShape 28"/>
          <p:cNvSpPr/>
          <p:nvPr/>
        </p:nvSpPr>
        <p:spPr>
          <a:xfrm>
            <a:off x="3611880" y="409644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6" name="CustomShape 29"/>
          <p:cNvSpPr/>
          <p:nvPr/>
        </p:nvSpPr>
        <p:spPr>
          <a:xfrm>
            <a:off x="1865520" y="13194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7" name="CustomShape 30"/>
          <p:cNvSpPr/>
          <p:nvPr/>
        </p:nvSpPr>
        <p:spPr>
          <a:xfrm>
            <a:off x="3611880" y="13194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8" name="CustomShape 31"/>
          <p:cNvSpPr/>
          <p:nvPr/>
        </p:nvSpPr>
        <p:spPr>
          <a:xfrm>
            <a:off x="1865520" y="44938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9" name="CustomShape 32"/>
          <p:cNvSpPr/>
          <p:nvPr/>
        </p:nvSpPr>
        <p:spPr>
          <a:xfrm>
            <a:off x="3611880" y="44938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0" name="CustomShape 33"/>
          <p:cNvSpPr/>
          <p:nvPr/>
        </p:nvSpPr>
        <p:spPr>
          <a:xfrm>
            <a:off x="1865520" y="9219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1" name="CustomShape 34"/>
          <p:cNvSpPr/>
          <p:nvPr/>
        </p:nvSpPr>
        <p:spPr>
          <a:xfrm>
            <a:off x="3611880" y="9219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2" name="CustomShape 35"/>
          <p:cNvSpPr/>
          <p:nvPr/>
        </p:nvSpPr>
        <p:spPr>
          <a:xfrm>
            <a:off x="2896200" y="3223440"/>
            <a:ext cx="234000" cy="245808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36"/>
          <p:cNvSpPr/>
          <p:nvPr/>
        </p:nvSpPr>
        <p:spPr>
          <a:xfrm>
            <a:off x="6230160" y="2430360"/>
            <a:ext cx="135324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  C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4" name="CustomShape 37"/>
          <p:cNvSpPr/>
          <p:nvPr/>
        </p:nvSpPr>
        <p:spPr>
          <a:xfrm>
            <a:off x="6627240" y="2430720"/>
            <a:ext cx="341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5" name="CustomShape 38"/>
          <p:cNvSpPr/>
          <p:nvPr/>
        </p:nvSpPr>
        <p:spPr>
          <a:xfrm>
            <a:off x="2738520" y="5526360"/>
            <a:ext cx="550800" cy="55080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39"/>
          <p:cNvSpPr/>
          <p:nvPr/>
        </p:nvSpPr>
        <p:spPr>
          <a:xfrm>
            <a:off x="1865160" y="524880"/>
            <a:ext cx="512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7" name="CustomShape 40"/>
          <p:cNvSpPr/>
          <p:nvPr/>
        </p:nvSpPr>
        <p:spPr>
          <a:xfrm>
            <a:off x="3611880" y="524880"/>
            <a:ext cx="512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8" name="CustomShape 41"/>
          <p:cNvSpPr/>
          <p:nvPr/>
        </p:nvSpPr>
        <p:spPr>
          <a:xfrm>
            <a:off x="1865520" y="49698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9" name="CustomShape 42"/>
          <p:cNvSpPr/>
          <p:nvPr/>
        </p:nvSpPr>
        <p:spPr>
          <a:xfrm>
            <a:off x="3611880" y="49698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500" fill="hold"/>
                                        <p:tgtEl>
                                          <p:spTgt spid="20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8" dur="500" fill="hold"/>
                                        <p:tgtEl>
                                          <p:spTgt spid="20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784880" y="567000"/>
            <a:ext cx="2456280" cy="6266160"/>
          </a:xfrm>
          <a:prstGeom prst="rect">
            <a:avLst/>
          </a:prstGeom>
          <a:solidFill>
            <a:srgbClr val="CCECFF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Line 2"/>
          <p:cNvSpPr/>
          <p:nvPr/>
        </p:nvSpPr>
        <p:spPr>
          <a:xfrm>
            <a:off x="2420280" y="124020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Line 3"/>
          <p:cNvSpPr/>
          <p:nvPr/>
        </p:nvSpPr>
        <p:spPr>
          <a:xfrm>
            <a:off x="2420280" y="84312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Line 4"/>
          <p:cNvSpPr/>
          <p:nvPr/>
        </p:nvSpPr>
        <p:spPr>
          <a:xfrm>
            <a:off x="2420280" y="24303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Line 5"/>
          <p:cNvSpPr/>
          <p:nvPr/>
        </p:nvSpPr>
        <p:spPr>
          <a:xfrm>
            <a:off x="2420280" y="203328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Line 6"/>
          <p:cNvSpPr/>
          <p:nvPr/>
        </p:nvSpPr>
        <p:spPr>
          <a:xfrm>
            <a:off x="2420280" y="16358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Line 7"/>
          <p:cNvSpPr/>
          <p:nvPr/>
        </p:nvSpPr>
        <p:spPr>
          <a:xfrm>
            <a:off x="2420280" y="362052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Line 8"/>
          <p:cNvSpPr/>
          <p:nvPr/>
        </p:nvSpPr>
        <p:spPr>
          <a:xfrm>
            <a:off x="2420280" y="32234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9"/>
          <p:cNvSpPr/>
          <p:nvPr/>
        </p:nvSpPr>
        <p:spPr>
          <a:xfrm>
            <a:off x="2420280" y="282780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Line 10"/>
          <p:cNvSpPr/>
          <p:nvPr/>
        </p:nvSpPr>
        <p:spPr>
          <a:xfrm>
            <a:off x="2420280" y="481248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11"/>
          <p:cNvSpPr/>
          <p:nvPr/>
        </p:nvSpPr>
        <p:spPr>
          <a:xfrm>
            <a:off x="2420280" y="44150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12"/>
          <p:cNvSpPr/>
          <p:nvPr/>
        </p:nvSpPr>
        <p:spPr>
          <a:xfrm>
            <a:off x="2420280" y="40179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13"/>
          <p:cNvSpPr/>
          <p:nvPr/>
        </p:nvSpPr>
        <p:spPr>
          <a:xfrm>
            <a:off x="2420280" y="52077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4"/>
          <p:cNvSpPr/>
          <p:nvPr/>
        </p:nvSpPr>
        <p:spPr>
          <a:xfrm>
            <a:off x="2896200" y="763200"/>
            <a:ext cx="234000" cy="4918320"/>
          </a:xfrm>
          <a:prstGeom prst="rect">
            <a:avLst/>
          </a:prstGeom>
          <a:solidFill>
            <a:srgbClr val="FFFFFF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15"/>
          <p:cNvSpPr/>
          <p:nvPr/>
        </p:nvSpPr>
        <p:spPr>
          <a:xfrm>
            <a:off x="2022840" y="2906640"/>
            <a:ext cx="33084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5" name="CustomShape 16"/>
          <p:cNvSpPr/>
          <p:nvPr/>
        </p:nvSpPr>
        <p:spPr>
          <a:xfrm>
            <a:off x="3690720" y="2906640"/>
            <a:ext cx="33084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6" name="CustomShape 17"/>
          <p:cNvSpPr/>
          <p:nvPr/>
        </p:nvSpPr>
        <p:spPr>
          <a:xfrm>
            <a:off x="1865520" y="211212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7" name="CustomShape 18"/>
          <p:cNvSpPr/>
          <p:nvPr/>
        </p:nvSpPr>
        <p:spPr>
          <a:xfrm>
            <a:off x="3611880" y="211212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8" name="CustomShape 19"/>
          <p:cNvSpPr/>
          <p:nvPr/>
        </p:nvSpPr>
        <p:spPr>
          <a:xfrm>
            <a:off x="1865160" y="2509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9" name="CustomShape 20"/>
          <p:cNvSpPr/>
          <p:nvPr/>
        </p:nvSpPr>
        <p:spPr>
          <a:xfrm>
            <a:off x="3611880" y="2509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0" name="CustomShape 21"/>
          <p:cNvSpPr/>
          <p:nvPr/>
        </p:nvSpPr>
        <p:spPr>
          <a:xfrm>
            <a:off x="1865160" y="3382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1" name="CustomShape 22"/>
          <p:cNvSpPr/>
          <p:nvPr/>
        </p:nvSpPr>
        <p:spPr>
          <a:xfrm>
            <a:off x="3611880" y="3382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2" name="CustomShape 23"/>
          <p:cNvSpPr/>
          <p:nvPr/>
        </p:nvSpPr>
        <p:spPr>
          <a:xfrm>
            <a:off x="1865520" y="37011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3" name="CustomShape 24"/>
          <p:cNvSpPr/>
          <p:nvPr/>
        </p:nvSpPr>
        <p:spPr>
          <a:xfrm>
            <a:off x="3611880" y="37011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4" name="CustomShape 25"/>
          <p:cNvSpPr/>
          <p:nvPr/>
        </p:nvSpPr>
        <p:spPr>
          <a:xfrm>
            <a:off x="1865160" y="17164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5" name="CustomShape 26"/>
          <p:cNvSpPr/>
          <p:nvPr/>
        </p:nvSpPr>
        <p:spPr>
          <a:xfrm>
            <a:off x="3611880" y="17164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6" name="CustomShape 27"/>
          <p:cNvSpPr/>
          <p:nvPr/>
        </p:nvSpPr>
        <p:spPr>
          <a:xfrm>
            <a:off x="1865160" y="409644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7" name="CustomShape 28"/>
          <p:cNvSpPr/>
          <p:nvPr/>
        </p:nvSpPr>
        <p:spPr>
          <a:xfrm>
            <a:off x="3611880" y="409644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8" name="CustomShape 29"/>
          <p:cNvSpPr/>
          <p:nvPr/>
        </p:nvSpPr>
        <p:spPr>
          <a:xfrm>
            <a:off x="1865520" y="13194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9" name="CustomShape 30"/>
          <p:cNvSpPr/>
          <p:nvPr/>
        </p:nvSpPr>
        <p:spPr>
          <a:xfrm>
            <a:off x="3611880" y="13194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0" name="CustomShape 31"/>
          <p:cNvSpPr/>
          <p:nvPr/>
        </p:nvSpPr>
        <p:spPr>
          <a:xfrm>
            <a:off x="1865520" y="44938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1" name="CustomShape 32"/>
          <p:cNvSpPr/>
          <p:nvPr/>
        </p:nvSpPr>
        <p:spPr>
          <a:xfrm>
            <a:off x="3611880" y="44938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2" name="CustomShape 33"/>
          <p:cNvSpPr/>
          <p:nvPr/>
        </p:nvSpPr>
        <p:spPr>
          <a:xfrm>
            <a:off x="1865520" y="9219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3" name="CustomShape 34"/>
          <p:cNvSpPr/>
          <p:nvPr/>
        </p:nvSpPr>
        <p:spPr>
          <a:xfrm>
            <a:off x="3611880" y="9219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4" name="CustomShape 35"/>
          <p:cNvSpPr/>
          <p:nvPr/>
        </p:nvSpPr>
        <p:spPr>
          <a:xfrm>
            <a:off x="2896200" y="2430720"/>
            <a:ext cx="234000" cy="325080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36"/>
          <p:cNvSpPr/>
          <p:nvPr/>
        </p:nvSpPr>
        <p:spPr>
          <a:xfrm>
            <a:off x="2738520" y="5526360"/>
            <a:ext cx="550800" cy="55080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37"/>
          <p:cNvSpPr/>
          <p:nvPr/>
        </p:nvSpPr>
        <p:spPr>
          <a:xfrm>
            <a:off x="5277960" y="1557360"/>
            <a:ext cx="337860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20  C тепла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7" name="CustomShape 38"/>
          <p:cNvSpPr/>
          <p:nvPr/>
        </p:nvSpPr>
        <p:spPr>
          <a:xfrm>
            <a:off x="5277600" y="2430360"/>
            <a:ext cx="219744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+ 20  C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8" name="CustomShape 39"/>
          <p:cNvSpPr/>
          <p:nvPr/>
        </p:nvSpPr>
        <p:spPr>
          <a:xfrm>
            <a:off x="6627240" y="2430720"/>
            <a:ext cx="341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9" name="CustomShape 40"/>
          <p:cNvSpPr/>
          <p:nvPr/>
        </p:nvSpPr>
        <p:spPr>
          <a:xfrm>
            <a:off x="6150960" y="1557720"/>
            <a:ext cx="341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0" name="CustomShape 41"/>
          <p:cNvSpPr/>
          <p:nvPr/>
        </p:nvSpPr>
        <p:spPr>
          <a:xfrm>
            <a:off x="1865160" y="524880"/>
            <a:ext cx="512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1" name="CustomShape 42"/>
          <p:cNvSpPr/>
          <p:nvPr/>
        </p:nvSpPr>
        <p:spPr>
          <a:xfrm>
            <a:off x="3611880" y="524880"/>
            <a:ext cx="512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2" name="CustomShape 43"/>
          <p:cNvSpPr/>
          <p:nvPr/>
        </p:nvSpPr>
        <p:spPr>
          <a:xfrm>
            <a:off x="1865520" y="49698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3" name="CustomShape 44"/>
          <p:cNvSpPr/>
          <p:nvPr/>
        </p:nvSpPr>
        <p:spPr>
          <a:xfrm>
            <a:off x="3611880" y="49698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24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24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8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3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784880" y="208440"/>
            <a:ext cx="2456280" cy="6266160"/>
          </a:xfrm>
          <a:prstGeom prst="rect">
            <a:avLst/>
          </a:prstGeom>
          <a:solidFill>
            <a:srgbClr val="CCECFF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Line 2"/>
          <p:cNvSpPr/>
          <p:nvPr/>
        </p:nvSpPr>
        <p:spPr>
          <a:xfrm>
            <a:off x="2420280" y="124020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Line 3"/>
          <p:cNvSpPr/>
          <p:nvPr/>
        </p:nvSpPr>
        <p:spPr>
          <a:xfrm>
            <a:off x="2420280" y="84312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4"/>
          <p:cNvSpPr/>
          <p:nvPr/>
        </p:nvSpPr>
        <p:spPr>
          <a:xfrm>
            <a:off x="2420280" y="24303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Line 5"/>
          <p:cNvSpPr/>
          <p:nvPr/>
        </p:nvSpPr>
        <p:spPr>
          <a:xfrm>
            <a:off x="2420280" y="203328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Line 6"/>
          <p:cNvSpPr/>
          <p:nvPr/>
        </p:nvSpPr>
        <p:spPr>
          <a:xfrm>
            <a:off x="2420280" y="16358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7"/>
          <p:cNvSpPr/>
          <p:nvPr/>
        </p:nvSpPr>
        <p:spPr>
          <a:xfrm>
            <a:off x="2420280" y="362052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Line 8"/>
          <p:cNvSpPr/>
          <p:nvPr/>
        </p:nvSpPr>
        <p:spPr>
          <a:xfrm>
            <a:off x="2420280" y="32234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Line 9"/>
          <p:cNvSpPr/>
          <p:nvPr/>
        </p:nvSpPr>
        <p:spPr>
          <a:xfrm>
            <a:off x="2420280" y="282780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Line 10"/>
          <p:cNvSpPr/>
          <p:nvPr/>
        </p:nvSpPr>
        <p:spPr>
          <a:xfrm>
            <a:off x="2420280" y="481248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Line 11"/>
          <p:cNvSpPr/>
          <p:nvPr/>
        </p:nvSpPr>
        <p:spPr>
          <a:xfrm>
            <a:off x="2420280" y="44150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Line 12"/>
          <p:cNvSpPr/>
          <p:nvPr/>
        </p:nvSpPr>
        <p:spPr>
          <a:xfrm>
            <a:off x="2420280" y="40179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Line 13"/>
          <p:cNvSpPr/>
          <p:nvPr/>
        </p:nvSpPr>
        <p:spPr>
          <a:xfrm>
            <a:off x="2420280" y="52077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14"/>
          <p:cNvSpPr/>
          <p:nvPr/>
        </p:nvSpPr>
        <p:spPr>
          <a:xfrm>
            <a:off x="2896200" y="763200"/>
            <a:ext cx="234000" cy="4918320"/>
          </a:xfrm>
          <a:prstGeom prst="rect">
            <a:avLst/>
          </a:prstGeom>
          <a:solidFill>
            <a:srgbClr val="FFFFFF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15"/>
          <p:cNvSpPr/>
          <p:nvPr/>
        </p:nvSpPr>
        <p:spPr>
          <a:xfrm>
            <a:off x="2022840" y="2906640"/>
            <a:ext cx="33084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69" name="CustomShape 16"/>
          <p:cNvSpPr/>
          <p:nvPr/>
        </p:nvSpPr>
        <p:spPr>
          <a:xfrm>
            <a:off x="3690720" y="2906640"/>
            <a:ext cx="33084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0" name="CustomShape 17"/>
          <p:cNvSpPr/>
          <p:nvPr/>
        </p:nvSpPr>
        <p:spPr>
          <a:xfrm>
            <a:off x="1865520" y="211212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1" name="CustomShape 18"/>
          <p:cNvSpPr/>
          <p:nvPr/>
        </p:nvSpPr>
        <p:spPr>
          <a:xfrm>
            <a:off x="3611880" y="211212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2" name="CustomShape 19"/>
          <p:cNvSpPr/>
          <p:nvPr/>
        </p:nvSpPr>
        <p:spPr>
          <a:xfrm>
            <a:off x="1865160" y="2509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3" name="CustomShape 20"/>
          <p:cNvSpPr/>
          <p:nvPr/>
        </p:nvSpPr>
        <p:spPr>
          <a:xfrm>
            <a:off x="3611880" y="2509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4" name="CustomShape 21"/>
          <p:cNvSpPr/>
          <p:nvPr/>
        </p:nvSpPr>
        <p:spPr>
          <a:xfrm>
            <a:off x="1865160" y="3382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5" name="CustomShape 22"/>
          <p:cNvSpPr/>
          <p:nvPr/>
        </p:nvSpPr>
        <p:spPr>
          <a:xfrm>
            <a:off x="3611880" y="3382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6" name="CustomShape 23"/>
          <p:cNvSpPr/>
          <p:nvPr/>
        </p:nvSpPr>
        <p:spPr>
          <a:xfrm>
            <a:off x="1865520" y="37011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7" name="CustomShape 24"/>
          <p:cNvSpPr/>
          <p:nvPr/>
        </p:nvSpPr>
        <p:spPr>
          <a:xfrm>
            <a:off x="3611880" y="37011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8" name="CustomShape 25"/>
          <p:cNvSpPr/>
          <p:nvPr/>
        </p:nvSpPr>
        <p:spPr>
          <a:xfrm>
            <a:off x="1865160" y="17164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9" name="CustomShape 26"/>
          <p:cNvSpPr/>
          <p:nvPr/>
        </p:nvSpPr>
        <p:spPr>
          <a:xfrm>
            <a:off x="3611880" y="17164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0" name="CustomShape 27"/>
          <p:cNvSpPr/>
          <p:nvPr/>
        </p:nvSpPr>
        <p:spPr>
          <a:xfrm>
            <a:off x="1865160" y="409644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1" name="CustomShape 28"/>
          <p:cNvSpPr/>
          <p:nvPr/>
        </p:nvSpPr>
        <p:spPr>
          <a:xfrm>
            <a:off x="3611880" y="409644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2" name="CustomShape 29"/>
          <p:cNvSpPr/>
          <p:nvPr/>
        </p:nvSpPr>
        <p:spPr>
          <a:xfrm>
            <a:off x="1865520" y="13194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3" name="CustomShape 30"/>
          <p:cNvSpPr/>
          <p:nvPr/>
        </p:nvSpPr>
        <p:spPr>
          <a:xfrm>
            <a:off x="3611880" y="13194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4" name="CustomShape 31"/>
          <p:cNvSpPr/>
          <p:nvPr/>
        </p:nvSpPr>
        <p:spPr>
          <a:xfrm>
            <a:off x="1865520" y="44938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5" name="CustomShape 32"/>
          <p:cNvSpPr/>
          <p:nvPr/>
        </p:nvSpPr>
        <p:spPr>
          <a:xfrm>
            <a:off x="3611880" y="44938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6" name="CustomShape 33"/>
          <p:cNvSpPr/>
          <p:nvPr/>
        </p:nvSpPr>
        <p:spPr>
          <a:xfrm>
            <a:off x="1865520" y="9219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7" name="CustomShape 34"/>
          <p:cNvSpPr/>
          <p:nvPr/>
        </p:nvSpPr>
        <p:spPr>
          <a:xfrm>
            <a:off x="3611880" y="9219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8" name="CustomShape 35"/>
          <p:cNvSpPr/>
          <p:nvPr/>
        </p:nvSpPr>
        <p:spPr>
          <a:xfrm>
            <a:off x="2896200" y="1636200"/>
            <a:ext cx="234000" cy="404532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36"/>
          <p:cNvSpPr/>
          <p:nvPr/>
        </p:nvSpPr>
        <p:spPr>
          <a:xfrm>
            <a:off x="5277960" y="1557360"/>
            <a:ext cx="337860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40  C тепла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0" name="CustomShape 37"/>
          <p:cNvSpPr/>
          <p:nvPr/>
        </p:nvSpPr>
        <p:spPr>
          <a:xfrm>
            <a:off x="5277600" y="2430360"/>
            <a:ext cx="219744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+ 40  C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1" name="CustomShape 38"/>
          <p:cNvSpPr/>
          <p:nvPr/>
        </p:nvSpPr>
        <p:spPr>
          <a:xfrm>
            <a:off x="6627240" y="2430720"/>
            <a:ext cx="341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2" name="CustomShape 39"/>
          <p:cNvSpPr/>
          <p:nvPr/>
        </p:nvSpPr>
        <p:spPr>
          <a:xfrm>
            <a:off x="6150960" y="1557720"/>
            <a:ext cx="341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3" name="CustomShape 40"/>
          <p:cNvSpPr/>
          <p:nvPr/>
        </p:nvSpPr>
        <p:spPr>
          <a:xfrm>
            <a:off x="2738520" y="5604840"/>
            <a:ext cx="550800" cy="55260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1"/>
          <p:cNvSpPr/>
          <p:nvPr/>
        </p:nvSpPr>
        <p:spPr>
          <a:xfrm>
            <a:off x="1865160" y="524880"/>
            <a:ext cx="512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5" name="CustomShape 42"/>
          <p:cNvSpPr/>
          <p:nvPr/>
        </p:nvSpPr>
        <p:spPr>
          <a:xfrm>
            <a:off x="3611880" y="524880"/>
            <a:ext cx="512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6" name="CustomShape 43"/>
          <p:cNvSpPr/>
          <p:nvPr/>
        </p:nvSpPr>
        <p:spPr>
          <a:xfrm>
            <a:off x="1865520" y="49698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7" name="CustomShape 44"/>
          <p:cNvSpPr/>
          <p:nvPr/>
        </p:nvSpPr>
        <p:spPr>
          <a:xfrm>
            <a:off x="3611880" y="49698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28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500" fill="hold"/>
                                        <p:tgtEl>
                                          <p:spTgt spid="29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8" dur="500" fill="hold"/>
                                        <p:tgtEl>
                                          <p:spTgt spid="29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" dur="500" fill="hold"/>
                                        <p:tgtEl>
                                          <p:spTgt spid="29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3" dur="500" fill="hold"/>
                                        <p:tgtEl>
                                          <p:spTgt spid="29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" dur="500" fill="hold"/>
                                        <p:tgtEl>
                                          <p:spTgt spid="29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8" dur="500" fill="hold"/>
                                        <p:tgtEl>
                                          <p:spTgt spid="29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784880" y="208440"/>
            <a:ext cx="2456280" cy="6266160"/>
          </a:xfrm>
          <a:prstGeom prst="rect">
            <a:avLst/>
          </a:prstGeom>
          <a:solidFill>
            <a:srgbClr val="CCECFF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2"/>
          <p:cNvSpPr/>
          <p:nvPr/>
        </p:nvSpPr>
        <p:spPr>
          <a:xfrm>
            <a:off x="2420280" y="124020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3"/>
          <p:cNvSpPr/>
          <p:nvPr/>
        </p:nvSpPr>
        <p:spPr>
          <a:xfrm>
            <a:off x="2420280" y="84312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4"/>
          <p:cNvSpPr/>
          <p:nvPr/>
        </p:nvSpPr>
        <p:spPr>
          <a:xfrm>
            <a:off x="2420280" y="24303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5"/>
          <p:cNvSpPr/>
          <p:nvPr/>
        </p:nvSpPr>
        <p:spPr>
          <a:xfrm>
            <a:off x="2420280" y="203328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6"/>
          <p:cNvSpPr/>
          <p:nvPr/>
        </p:nvSpPr>
        <p:spPr>
          <a:xfrm>
            <a:off x="2420280" y="16358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7"/>
          <p:cNvSpPr/>
          <p:nvPr/>
        </p:nvSpPr>
        <p:spPr>
          <a:xfrm>
            <a:off x="2420280" y="362052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8"/>
          <p:cNvSpPr/>
          <p:nvPr/>
        </p:nvSpPr>
        <p:spPr>
          <a:xfrm>
            <a:off x="2420280" y="32234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9"/>
          <p:cNvSpPr/>
          <p:nvPr/>
        </p:nvSpPr>
        <p:spPr>
          <a:xfrm>
            <a:off x="2420280" y="282780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0"/>
          <p:cNvSpPr/>
          <p:nvPr/>
        </p:nvSpPr>
        <p:spPr>
          <a:xfrm>
            <a:off x="2420280" y="481248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Line 11"/>
          <p:cNvSpPr/>
          <p:nvPr/>
        </p:nvSpPr>
        <p:spPr>
          <a:xfrm>
            <a:off x="2420280" y="44150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Line 12"/>
          <p:cNvSpPr/>
          <p:nvPr/>
        </p:nvSpPr>
        <p:spPr>
          <a:xfrm>
            <a:off x="2420280" y="40179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13"/>
          <p:cNvSpPr/>
          <p:nvPr/>
        </p:nvSpPr>
        <p:spPr>
          <a:xfrm>
            <a:off x="2420280" y="52077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4"/>
          <p:cNvSpPr/>
          <p:nvPr/>
        </p:nvSpPr>
        <p:spPr>
          <a:xfrm>
            <a:off x="2896200" y="763200"/>
            <a:ext cx="234000" cy="4918320"/>
          </a:xfrm>
          <a:prstGeom prst="rect">
            <a:avLst/>
          </a:prstGeom>
          <a:solidFill>
            <a:srgbClr val="FFFFFF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5"/>
          <p:cNvSpPr/>
          <p:nvPr/>
        </p:nvSpPr>
        <p:spPr>
          <a:xfrm>
            <a:off x="2022840" y="2906640"/>
            <a:ext cx="33084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3" name="CustomShape 16"/>
          <p:cNvSpPr/>
          <p:nvPr/>
        </p:nvSpPr>
        <p:spPr>
          <a:xfrm>
            <a:off x="3690720" y="2906640"/>
            <a:ext cx="33084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4" name="CustomShape 17"/>
          <p:cNvSpPr/>
          <p:nvPr/>
        </p:nvSpPr>
        <p:spPr>
          <a:xfrm>
            <a:off x="1865520" y="211212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5" name="CustomShape 18"/>
          <p:cNvSpPr/>
          <p:nvPr/>
        </p:nvSpPr>
        <p:spPr>
          <a:xfrm>
            <a:off x="3611880" y="211212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6" name="CustomShape 19"/>
          <p:cNvSpPr/>
          <p:nvPr/>
        </p:nvSpPr>
        <p:spPr>
          <a:xfrm>
            <a:off x="1865160" y="2509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7" name="CustomShape 20"/>
          <p:cNvSpPr/>
          <p:nvPr/>
        </p:nvSpPr>
        <p:spPr>
          <a:xfrm>
            <a:off x="3611880" y="2509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8" name="CustomShape 21"/>
          <p:cNvSpPr/>
          <p:nvPr/>
        </p:nvSpPr>
        <p:spPr>
          <a:xfrm>
            <a:off x="1865160" y="3382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9" name="CustomShape 22"/>
          <p:cNvSpPr/>
          <p:nvPr/>
        </p:nvSpPr>
        <p:spPr>
          <a:xfrm>
            <a:off x="3611880" y="3382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0" name="CustomShape 23"/>
          <p:cNvSpPr/>
          <p:nvPr/>
        </p:nvSpPr>
        <p:spPr>
          <a:xfrm>
            <a:off x="1865520" y="37011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1" name="CustomShape 24"/>
          <p:cNvSpPr/>
          <p:nvPr/>
        </p:nvSpPr>
        <p:spPr>
          <a:xfrm>
            <a:off x="3611880" y="37011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2" name="CustomShape 25"/>
          <p:cNvSpPr/>
          <p:nvPr/>
        </p:nvSpPr>
        <p:spPr>
          <a:xfrm>
            <a:off x="1865160" y="17164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3" name="CustomShape 26"/>
          <p:cNvSpPr/>
          <p:nvPr/>
        </p:nvSpPr>
        <p:spPr>
          <a:xfrm>
            <a:off x="3611880" y="17164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4" name="CustomShape 27"/>
          <p:cNvSpPr/>
          <p:nvPr/>
        </p:nvSpPr>
        <p:spPr>
          <a:xfrm>
            <a:off x="1865160" y="409644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5" name="CustomShape 28"/>
          <p:cNvSpPr/>
          <p:nvPr/>
        </p:nvSpPr>
        <p:spPr>
          <a:xfrm>
            <a:off x="3611880" y="409644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6" name="CustomShape 29"/>
          <p:cNvSpPr/>
          <p:nvPr/>
        </p:nvSpPr>
        <p:spPr>
          <a:xfrm>
            <a:off x="1865520" y="13194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7" name="CustomShape 30"/>
          <p:cNvSpPr/>
          <p:nvPr/>
        </p:nvSpPr>
        <p:spPr>
          <a:xfrm>
            <a:off x="3611880" y="13194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8" name="CustomShape 31"/>
          <p:cNvSpPr/>
          <p:nvPr/>
        </p:nvSpPr>
        <p:spPr>
          <a:xfrm>
            <a:off x="1865520" y="44938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9" name="CustomShape 32"/>
          <p:cNvSpPr/>
          <p:nvPr/>
        </p:nvSpPr>
        <p:spPr>
          <a:xfrm>
            <a:off x="3611880" y="44938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0" name="CustomShape 33"/>
          <p:cNvSpPr/>
          <p:nvPr/>
        </p:nvSpPr>
        <p:spPr>
          <a:xfrm>
            <a:off x="1865520" y="9219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1" name="CustomShape 34"/>
          <p:cNvSpPr/>
          <p:nvPr/>
        </p:nvSpPr>
        <p:spPr>
          <a:xfrm>
            <a:off x="3611880" y="9219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2" name="CustomShape 35"/>
          <p:cNvSpPr/>
          <p:nvPr/>
        </p:nvSpPr>
        <p:spPr>
          <a:xfrm>
            <a:off x="2896200" y="3620880"/>
            <a:ext cx="234000" cy="206064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36"/>
          <p:cNvSpPr/>
          <p:nvPr/>
        </p:nvSpPr>
        <p:spPr>
          <a:xfrm>
            <a:off x="5277960" y="1557360"/>
            <a:ext cx="392580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10  C мороза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4" name="CustomShape 37"/>
          <p:cNvSpPr/>
          <p:nvPr/>
        </p:nvSpPr>
        <p:spPr>
          <a:xfrm>
            <a:off x="5277960" y="2430360"/>
            <a:ext cx="206640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- 10  C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5" name="CustomShape 38"/>
          <p:cNvSpPr/>
          <p:nvPr/>
        </p:nvSpPr>
        <p:spPr>
          <a:xfrm>
            <a:off x="6627240" y="2430720"/>
            <a:ext cx="341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6" name="CustomShape 39"/>
          <p:cNvSpPr/>
          <p:nvPr/>
        </p:nvSpPr>
        <p:spPr>
          <a:xfrm>
            <a:off x="6150960" y="1557720"/>
            <a:ext cx="341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7" name="CustomShape 40"/>
          <p:cNvSpPr/>
          <p:nvPr/>
        </p:nvSpPr>
        <p:spPr>
          <a:xfrm>
            <a:off x="2738520" y="5526360"/>
            <a:ext cx="550800" cy="55080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41"/>
          <p:cNvSpPr/>
          <p:nvPr/>
        </p:nvSpPr>
        <p:spPr>
          <a:xfrm>
            <a:off x="1865160" y="524880"/>
            <a:ext cx="512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9" name="CustomShape 42"/>
          <p:cNvSpPr/>
          <p:nvPr/>
        </p:nvSpPr>
        <p:spPr>
          <a:xfrm>
            <a:off x="3611880" y="524880"/>
            <a:ext cx="512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40" name="CustomShape 43"/>
          <p:cNvSpPr/>
          <p:nvPr/>
        </p:nvSpPr>
        <p:spPr>
          <a:xfrm>
            <a:off x="1865520" y="49698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41" name="CustomShape 44"/>
          <p:cNvSpPr/>
          <p:nvPr/>
        </p:nvSpPr>
        <p:spPr>
          <a:xfrm>
            <a:off x="3611880" y="49698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33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33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500" fill="hold"/>
                                        <p:tgtEl>
                                          <p:spTgt spid="33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8" dur="500" fill="hold"/>
                                        <p:tgtEl>
                                          <p:spTgt spid="33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" dur="500" fill="hold"/>
                                        <p:tgtEl>
                                          <p:spTgt spid="33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3" dur="500" fill="hold"/>
                                        <p:tgtEl>
                                          <p:spTgt spid="33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" dur="500" fill="hold"/>
                                        <p:tgtEl>
                                          <p:spTgt spid="33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8" dur="500" fill="hold"/>
                                        <p:tgtEl>
                                          <p:spTgt spid="33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1784880" y="208440"/>
            <a:ext cx="2456280" cy="6266160"/>
          </a:xfrm>
          <a:prstGeom prst="rect">
            <a:avLst/>
          </a:prstGeom>
          <a:solidFill>
            <a:srgbClr val="CCECFF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Line 2"/>
          <p:cNvSpPr/>
          <p:nvPr/>
        </p:nvSpPr>
        <p:spPr>
          <a:xfrm>
            <a:off x="2420280" y="124020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3"/>
          <p:cNvSpPr/>
          <p:nvPr/>
        </p:nvSpPr>
        <p:spPr>
          <a:xfrm>
            <a:off x="2420280" y="84312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Line 4"/>
          <p:cNvSpPr/>
          <p:nvPr/>
        </p:nvSpPr>
        <p:spPr>
          <a:xfrm>
            <a:off x="2420280" y="24303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Line 5"/>
          <p:cNvSpPr/>
          <p:nvPr/>
        </p:nvSpPr>
        <p:spPr>
          <a:xfrm>
            <a:off x="2420280" y="203328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Line 6"/>
          <p:cNvSpPr/>
          <p:nvPr/>
        </p:nvSpPr>
        <p:spPr>
          <a:xfrm>
            <a:off x="2420280" y="16358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Line 7"/>
          <p:cNvSpPr/>
          <p:nvPr/>
        </p:nvSpPr>
        <p:spPr>
          <a:xfrm>
            <a:off x="2420280" y="362052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Line 8"/>
          <p:cNvSpPr/>
          <p:nvPr/>
        </p:nvSpPr>
        <p:spPr>
          <a:xfrm>
            <a:off x="2420280" y="32234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9"/>
          <p:cNvSpPr/>
          <p:nvPr/>
        </p:nvSpPr>
        <p:spPr>
          <a:xfrm>
            <a:off x="2420280" y="282780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Line 10"/>
          <p:cNvSpPr/>
          <p:nvPr/>
        </p:nvSpPr>
        <p:spPr>
          <a:xfrm>
            <a:off x="2420280" y="481248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Line 11"/>
          <p:cNvSpPr/>
          <p:nvPr/>
        </p:nvSpPr>
        <p:spPr>
          <a:xfrm>
            <a:off x="2420280" y="441504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12"/>
          <p:cNvSpPr/>
          <p:nvPr/>
        </p:nvSpPr>
        <p:spPr>
          <a:xfrm>
            <a:off x="2420280" y="40179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Line 13"/>
          <p:cNvSpPr/>
          <p:nvPr/>
        </p:nvSpPr>
        <p:spPr>
          <a:xfrm>
            <a:off x="2420280" y="5207760"/>
            <a:ext cx="1191600" cy="360"/>
          </a:xfrm>
          <a:prstGeom prst="line">
            <a:avLst/>
          </a:prstGeom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4"/>
          <p:cNvSpPr/>
          <p:nvPr/>
        </p:nvSpPr>
        <p:spPr>
          <a:xfrm>
            <a:off x="2896200" y="763200"/>
            <a:ext cx="234000" cy="4918320"/>
          </a:xfrm>
          <a:prstGeom prst="rect">
            <a:avLst/>
          </a:prstGeom>
          <a:solidFill>
            <a:srgbClr val="FFFFFF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5"/>
          <p:cNvSpPr/>
          <p:nvPr/>
        </p:nvSpPr>
        <p:spPr>
          <a:xfrm>
            <a:off x="2022840" y="2906640"/>
            <a:ext cx="33084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57" name="CustomShape 16"/>
          <p:cNvSpPr/>
          <p:nvPr/>
        </p:nvSpPr>
        <p:spPr>
          <a:xfrm>
            <a:off x="3690720" y="2906640"/>
            <a:ext cx="33084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58" name="CustomShape 17"/>
          <p:cNvSpPr/>
          <p:nvPr/>
        </p:nvSpPr>
        <p:spPr>
          <a:xfrm>
            <a:off x="1865520" y="211212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59" name="CustomShape 18"/>
          <p:cNvSpPr/>
          <p:nvPr/>
        </p:nvSpPr>
        <p:spPr>
          <a:xfrm>
            <a:off x="3611880" y="211212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0" name="CustomShape 19"/>
          <p:cNvSpPr/>
          <p:nvPr/>
        </p:nvSpPr>
        <p:spPr>
          <a:xfrm>
            <a:off x="1865160" y="2509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1" name="CustomShape 20"/>
          <p:cNvSpPr/>
          <p:nvPr/>
        </p:nvSpPr>
        <p:spPr>
          <a:xfrm>
            <a:off x="3611880" y="2509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2" name="CustomShape 21"/>
          <p:cNvSpPr/>
          <p:nvPr/>
        </p:nvSpPr>
        <p:spPr>
          <a:xfrm>
            <a:off x="1865160" y="3382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3" name="CustomShape 22"/>
          <p:cNvSpPr/>
          <p:nvPr/>
        </p:nvSpPr>
        <p:spPr>
          <a:xfrm>
            <a:off x="3611880" y="33825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4" name="CustomShape 23"/>
          <p:cNvSpPr/>
          <p:nvPr/>
        </p:nvSpPr>
        <p:spPr>
          <a:xfrm>
            <a:off x="1865520" y="37011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5" name="CustomShape 24"/>
          <p:cNvSpPr/>
          <p:nvPr/>
        </p:nvSpPr>
        <p:spPr>
          <a:xfrm>
            <a:off x="3611880" y="37011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6" name="CustomShape 25"/>
          <p:cNvSpPr/>
          <p:nvPr/>
        </p:nvSpPr>
        <p:spPr>
          <a:xfrm>
            <a:off x="1865160" y="17164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7" name="CustomShape 26"/>
          <p:cNvSpPr/>
          <p:nvPr/>
        </p:nvSpPr>
        <p:spPr>
          <a:xfrm>
            <a:off x="3611880" y="17164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8" name="CustomShape 27"/>
          <p:cNvSpPr/>
          <p:nvPr/>
        </p:nvSpPr>
        <p:spPr>
          <a:xfrm>
            <a:off x="1865160" y="409644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9" name="CustomShape 28"/>
          <p:cNvSpPr/>
          <p:nvPr/>
        </p:nvSpPr>
        <p:spPr>
          <a:xfrm>
            <a:off x="3611880" y="409644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0" name="CustomShape 29"/>
          <p:cNvSpPr/>
          <p:nvPr/>
        </p:nvSpPr>
        <p:spPr>
          <a:xfrm>
            <a:off x="1865520" y="13194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1" name="CustomShape 30"/>
          <p:cNvSpPr/>
          <p:nvPr/>
        </p:nvSpPr>
        <p:spPr>
          <a:xfrm>
            <a:off x="3611880" y="13194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2" name="CustomShape 31"/>
          <p:cNvSpPr/>
          <p:nvPr/>
        </p:nvSpPr>
        <p:spPr>
          <a:xfrm>
            <a:off x="1865520" y="44938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3" name="CustomShape 32"/>
          <p:cNvSpPr/>
          <p:nvPr/>
        </p:nvSpPr>
        <p:spPr>
          <a:xfrm>
            <a:off x="3611880" y="449388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40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4" name="CustomShape 33"/>
          <p:cNvSpPr/>
          <p:nvPr/>
        </p:nvSpPr>
        <p:spPr>
          <a:xfrm>
            <a:off x="1865520" y="9219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5" name="CustomShape 34"/>
          <p:cNvSpPr/>
          <p:nvPr/>
        </p:nvSpPr>
        <p:spPr>
          <a:xfrm>
            <a:off x="3611880" y="92196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6" name="CustomShape 35"/>
          <p:cNvSpPr/>
          <p:nvPr/>
        </p:nvSpPr>
        <p:spPr>
          <a:xfrm>
            <a:off x="2896200" y="4415400"/>
            <a:ext cx="234000" cy="126612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6"/>
          <p:cNvSpPr/>
          <p:nvPr/>
        </p:nvSpPr>
        <p:spPr>
          <a:xfrm>
            <a:off x="5277960" y="1557360"/>
            <a:ext cx="392580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30  C мороза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8" name="CustomShape 37"/>
          <p:cNvSpPr/>
          <p:nvPr/>
        </p:nvSpPr>
        <p:spPr>
          <a:xfrm>
            <a:off x="5277960" y="2430360"/>
            <a:ext cx="206640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- 30  C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9" name="CustomShape 38"/>
          <p:cNvSpPr/>
          <p:nvPr/>
        </p:nvSpPr>
        <p:spPr>
          <a:xfrm>
            <a:off x="6627240" y="2430720"/>
            <a:ext cx="341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80" name="CustomShape 39"/>
          <p:cNvSpPr/>
          <p:nvPr/>
        </p:nvSpPr>
        <p:spPr>
          <a:xfrm>
            <a:off x="6150960" y="1557720"/>
            <a:ext cx="341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81" name="CustomShape 40"/>
          <p:cNvSpPr/>
          <p:nvPr/>
        </p:nvSpPr>
        <p:spPr>
          <a:xfrm>
            <a:off x="2738520" y="5526360"/>
            <a:ext cx="550800" cy="55080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41"/>
          <p:cNvSpPr/>
          <p:nvPr/>
        </p:nvSpPr>
        <p:spPr>
          <a:xfrm>
            <a:off x="1865160" y="524880"/>
            <a:ext cx="512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83" name="CustomShape 42"/>
          <p:cNvSpPr/>
          <p:nvPr/>
        </p:nvSpPr>
        <p:spPr>
          <a:xfrm>
            <a:off x="3611880" y="524880"/>
            <a:ext cx="51228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84" name="CustomShape 43"/>
          <p:cNvSpPr/>
          <p:nvPr/>
        </p:nvSpPr>
        <p:spPr>
          <a:xfrm>
            <a:off x="1865520" y="49698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85" name="CustomShape 44"/>
          <p:cNvSpPr/>
          <p:nvPr/>
        </p:nvSpPr>
        <p:spPr>
          <a:xfrm>
            <a:off x="3611880" y="4969800"/>
            <a:ext cx="511920" cy="45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74747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50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37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37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500" fill="hold"/>
                                        <p:tgtEl>
                                          <p:spTgt spid="37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8" dur="500" fill="hold"/>
                                        <p:tgtEl>
                                          <p:spTgt spid="37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" dur="500" fill="hold"/>
                                        <p:tgtEl>
                                          <p:spTgt spid="38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3" dur="500" fill="hold"/>
                                        <p:tgtEl>
                                          <p:spTgt spid="38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" dur="500" fill="hold"/>
                                        <p:tgtEl>
                                          <p:spTgt spid="37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8" dur="500" fill="hold"/>
                                        <p:tgtEl>
                                          <p:spTgt spid="37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0" y="2183760"/>
            <a:ext cx="9068040" cy="45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040" indent="-278640">
              <a:lnSpc>
                <a:spcPct val="100000"/>
              </a:lnSpc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lang="ru-RU" sz="352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65040" indent="-278640">
              <a:lnSpc>
                <a:spcPct val="100000"/>
              </a:lnSpc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lang="ru-RU" sz="352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65040" indent="-278640">
              <a:lnSpc>
                <a:spcPct val="100000"/>
              </a:lnSpc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lang="ru-RU" sz="352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87" name="Рисунок 3"/>
          <p:cNvPicPr/>
          <p:nvPr/>
        </p:nvPicPr>
        <p:blipFill>
          <a:blip r:embed="rId2"/>
          <a:stretch/>
        </p:blipFill>
        <p:spPr>
          <a:xfrm>
            <a:off x="1149480" y="370800"/>
            <a:ext cx="4325760" cy="3044520"/>
          </a:xfrm>
          <a:prstGeom prst="rect">
            <a:avLst/>
          </a:prstGeom>
          <a:ln w="38160">
            <a:solidFill>
              <a:srgbClr val="868686"/>
            </a:solidFill>
            <a:miter/>
          </a:ln>
        </p:spPr>
      </p:pic>
      <p:pic>
        <p:nvPicPr>
          <p:cNvPr id="388" name="Рисунок 4"/>
          <p:cNvPicPr/>
          <p:nvPr/>
        </p:nvPicPr>
        <p:blipFill>
          <a:blip r:embed="rId3"/>
          <a:stretch/>
        </p:blipFill>
        <p:spPr>
          <a:xfrm>
            <a:off x="5118480" y="4016160"/>
            <a:ext cx="4432320" cy="3146040"/>
          </a:xfrm>
          <a:prstGeom prst="rect">
            <a:avLst/>
          </a:prstGeom>
          <a:ln w="38160">
            <a:solidFill>
              <a:srgbClr val="868686"/>
            </a:solidFill>
            <a:miter/>
          </a:ln>
        </p:spPr>
      </p:pic>
      <p:sp>
        <p:nvSpPr>
          <p:cNvPr id="389" name="CustomShape 2"/>
          <p:cNvSpPr/>
          <p:nvPr/>
        </p:nvSpPr>
        <p:spPr>
          <a:xfrm>
            <a:off x="1071000" y="3541680"/>
            <a:ext cx="3619800" cy="3620520"/>
          </a:xfrm>
          <a:custGeom>
            <a:avLst/>
            <a:gdLst/>
            <a:ahLst/>
            <a:cxnLst/>
            <a:rect l="l" t="t" r="r" b="b"/>
            <a:pathLst>
              <a:path w="10068" h="10070">
                <a:moveTo>
                  <a:pt x="10067" y="3526"/>
                </a:moveTo>
                <a:lnTo>
                  <a:pt x="10067" y="10069"/>
                </a:lnTo>
                <a:lnTo>
                  <a:pt x="0" y="10069"/>
                </a:lnTo>
                <a:lnTo>
                  <a:pt x="0" y="3526"/>
                </a:lnTo>
                <a:lnTo>
                  <a:pt x="3775" y="3526"/>
                </a:lnTo>
                <a:lnTo>
                  <a:pt x="3775" y="2517"/>
                </a:lnTo>
                <a:lnTo>
                  <a:pt x="2516" y="2517"/>
                </a:lnTo>
                <a:lnTo>
                  <a:pt x="5033" y="0"/>
                </a:lnTo>
                <a:lnTo>
                  <a:pt x="7550" y="2517"/>
                </a:lnTo>
                <a:lnTo>
                  <a:pt x="6291" y="2517"/>
                </a:lnTo>
                <a:lnTo>
                  <a:pt x="6291" y="3526"/>
                </a:lnTo>
                <a:lnTo>
                  <a:pt x="10067" y="3526"/>
                </a:lnTo>
              </a:path>
            </a:pathLst>
          </a:custGeom>
          <a:solidFill>
            <a:srgbClr val="D5D5D5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Максимальная зарегистрированная температура на Земле +53</a:t>
            </a:r>
            <a:r>
              <a:rPr lang="ru-RU" sz="2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°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5985000" y="367560"/>
            <a:ext cx="3566160" cy="3566160"/>
          </a:xfrm>
          <a:custGeom>
            <a:avLst/>
            <a:gdLst/>
            <a:ahLst/>
            <a:cxnLst/>
            <a:rect l="l" t="t" r="r" b="b"/>
            <a:pathLst>
              <a:path w="9919" h="9919">
                <a:moveTo>
                  <a:pt x="0" y="6444"/>
                </a:moveTo>
                <a:lnTo>
                  <a:pt x="0" y="0"/>
                </a:lnTo>
                <a:lnTo>
                  <a:pt x="9918" y="0"/>
                </a:lnTo>
                <a:lnTo>
                  <a:pt x="9918" y="6444"/>
                </a:lnTo>
                <a:lnTo>
                  <a:pt x="6198" y="6444"/>
                </a:lnTo>
                <a:lnTo>
                  <a:pt x="6198" y="7438"/>
                </a:lnTo>
                <a:lnTo>
                  <a:pt x="7438" y="7438"/>
                </a:lnTo>
                <a:lnTo>
                  <a:pt x="4959" y="9918"/>
                </a:lnTo>
                <a:lnTo>
                  <a:pt x="2479" y="7438"/>
                </a:lnTo>
                <a:lnTo>
                  <a:pt x="3719" y="7438"/>
                </a:lnTo>
                <a:lnTo>
                  <a:pt x="3719" y="6444"/>
                </a:lnTo>
                <a:lnTo>
                  <a:pt x="0" y="6444"/>
                </a:lnTo>
              </a:path>
            </a:pathLst>
          </a:custGeom>
          <a:solidFill>
            <a:srgbClr val="D5D5D5"/>
          </a:solidFill>
          <a:ln w="25560">
            <a:solidFill>
              <a:srgbClr val="A2A2A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Минимальная зарегистрированная температура на Земле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– 89</a:t>
            </a:r>
            <a:r>
              <a:rPr lang="ru-RU" sz="2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°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1581840" y="243000"/>
            <a:ext cx="8263080" cy="137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92" name="Table 2"/>
          <p:cNvGraphicFramePr/>
          <p:nvPr/>
        </p:nvGraphicFramePr>
        <p:xfrm>
          <a:off x="1149480" y="1081440"/>
          <a:ext cx="8811360" cy="5239440"/>
        </p:xfrm>
        <a:graphic>
          <a:graphicData uri="http://schemas.openxmlformats.org/drawingml/2006/table">
            <a:tbl>
              <a:tblPr/>
              <a:tblGrid>
                <a:gridCol w="448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040">
                <a:tc>
                  <a:txBody>
                    <a:bodyPr/>
                    <a:lstStyle/>
                    <a:p>
                      <a:pPr marL="114120" algn="just">
                        <a:lnSpc>
                          <a:spcPct val="115000"/>
                        </a:lnSpc>
                      </a:pPr>
                      <a:r>
                        <a:rPr lang="ru-RU" sz="3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S Mincho"/>
                        </a:rPr>
                        <a:t>5° мороза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120" algn="ctr">
                        <a:lnSpc>
                          <a:spcPct val="115000"/>
                        </a:lnSpc>
                      </a:pPr>
                      <a:r>
                        <a:rPr lang="ru-RU" sz="3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+2351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680">
                <a:tc>
                  <a:txBody>
                    <a:bodyPr/>
                    <a:lstStyle/>
                    <a:p>
                      <a:pPr marL="114120" algn="just">
                        <a:lnSpc>
                          <a:spcPct val="115000"/>
                        </a:lnSpc>
                      </a:pPr>
                      <a:r>
                        <a:rPr lang="ru-RU" sz="3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S Mincho"/>
                        </a:rPr>
                        <a:t>5° тепла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120" algn="ctr">
                        <a:lnSpc>
                          <a:spcPct val="115000"/>
                        </a:lnSpc>
                      </a:pPr>
                      <a:r>
                        <a:rPr lang="ru-RU" sz="3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-2551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040">
                <a:tc>
                  <a:txBody>
                    <a:bodyPr/>
                    <a:lstStyle/>
                    <a:p>
                      <a:pPr marL="114120" algn="just">
                        <a:lnSpc>
                          <a:spcPct val="115000"/>
                        </a:lnSpc>
                      </a:pPr>
                      <a:r>
                        <a:rPr lang="ru-RU" sz="3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S Mincho"/>
                        </a:rPr>
                        <a:t>доход 2351 руб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120" algn="ctr">
                        <a:lnSpc>
                          <a:spcPct val="115000"/>
                        </a:lnSpc>
                      </a:pPr>
                      <a:r>
                        <a:rPr lang="ru-RU" sz="3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+10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680">
                <a:tc>
                  <a:txBody>
                    <a:bodyPr/>
                    <a:lstStyle/>
                    <a:p>
                      <a:pPr marL="114120" algn="just">
                        <a:lnSpc>
                          <a:spcPct val="115000"/>
                        </a:lnSpc>
                      </a:pPr>
                      <a:r>
                        <a:rPr lang="ru-RU" sz="3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S Mincho"/>
                        </a:rPr>
                        <a:t>расход 2351 руб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120" algn="ctr">
                        <a:lnSpc>
                          <a:spcPct val="115000"/>
                        </a:lnSpc>
                      </a:pPr>
                      <a:r>
                        <a:rPr lang="ru-RU" sz="3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+5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320">
                <a:tc>
                  <a:txBody>
                    <a:bodyPr/>
                    <a:lstStyle/>
                    <a:p>
                      <a:pPr marL="114120" algn="just">
                        <a:lnSpc>
                          <a:spcPct val="115000"/>
                        </a:lnSpc>
                      </a:pPr>
                      <a:r>
                        <a:rPr lang="ru-RU" sz="3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S Mincho"/>
                        </a:rPr>
                        <a:t>проигрыш 10 очков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120" algn="ctr">
                        <a:lnSpc>
                          <a:spcPct val="115000"/>
                        </a:lnSpc>
                      </a:pPr>
                      <a:r>
                        <a:rPr lang="ru-RU" sz="3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680">
                <a:tc>
                  <a:txBody>
                    <a:bodyPr/>
                    <a:lstStyle/>
                    <a:p>
                      <a:pPr marL="114120" algn="just">
                        <a:lnSpc>
                          <a:spcPct val="115000"/>
                        </a:lnSpc>
                      </a:pPr>
                      <a:r>
                        <a:rPr lang="ru-RU" sz="3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S Mincho"/>
                        </a:rPr>
                        <a:t>выигрыш 10 очков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120" algn="ctr">
                        <a:lnSpc>
                          <a:spcPct val="115000"/>
                        </a:lnSpc>
                      </a:pPr>
                      <a:r>
                        <a:rPr lang="ru-RU" sz="3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" name="Table 1"/>
          <p:cNvGraphicFramePr/>
          <p:nvPr/>
        </p:nvGraphicFramePr>
        <p:xfrm>
          <a:off x="1149480" y="502200"/>
          <a:ext cx="3969000" cy="7173000"/>
        </p:xfrm>
        <a:graphic>
          <a:graphicData uri="http://schemas.openxmlformats.org/drawingml/2006/table">
            <a:tbl>
              <a:tblPr/>
              <a:tblGrid>
                <a:gridCol w="190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6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№1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группа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№2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группа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Эльбрус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nos"/>
                        </a:rPr>
                        <a:t>Казбек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Эверест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nos"/>
                        </a:rPr>
                        <a:t>Пик Победы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HGｺﾞｼｯｸE"/>
                        </a:rPr>
                        <a:t>Казбек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nos"/>
                        </a:rPr>
                        <a:t>Вулкан Этна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HGｺﾞｼｯｸE"/>
                        </a:rPr>
                        <a:t>Марианский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HGｺﾞｼｯｸE"/>
                        </a:rPr>
                        <a:t>желоб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nos"/>
                        </a:rPr>
                        <a:t>Вулкан Везувий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HGｺﾞｼｯｸE"/>
                        </a:rPr>
                        <a:t>Каспийское море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nos"/>
                        </a:rPr>
                        <a:t>Черное море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nos"/>
                        </a:rPr>
                        <a:t>Средиземное море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1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1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4" name="CustomShape 2"/>
          <p:cNvSpPr/>
          <p:nvPr/>
        </p:nvSpPr>
        <p:spPr>
          <a:xfrm>
            <a:off x="6598800" y="1634400"/>
            <a:ext cx="709920" cy="392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5" name="Picture 1"/>
          <p:cNvPicPr/>
          <p:nvPr/>
        </p:nvPicPr>
        <p:blipFill>
          <a:blip r:embed="rId2"/>
          <a:stretch/>
        </p:blipFill>
        <p:spPr>
          <a:xfrm>
            <a:off x="5040000" y="2038320"/>
            <a:ext cx="4801680" cy="419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1581840" y="243000"/>
            <a:ext cx="8263080" cy="137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2"/>
          <p:cNvSpPr/>
          <p:nvPr/>
        </p:nvSpPr>
        <p:spPr>
          <a:xfrm>
            <a:off x="911160" y="648000"/>
            <a:ext cx="9012240" cy="66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  <a:ea typeface="DejaVu Sans"/>
              </a:rPr>
              <a:t>Заполните пропуски.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  <a:ea typeface="DejaVu Sans"/>
              </a:rPr>
              <a:t>1) Отрицательные числа записывают с помощью знака __ , а ____________ числа - знака "+"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  <a:ea typeface="DejaVu Sans"/>
              </a:rPr>
              <a:t>2) Число___ не относят ни к положительным, ни к отрицательным числам.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  <a:ea typeface="DejaVu Sans"/>
              </a:rPr>
              <a:t>3) Если одно число __________, а другое _________, то о таких числах говорят, что они имеют разные знаки.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  <a:ea typeface="DejaVu Sans"/>
              </a:rPr>
              <a:t> 4) Если два числа положительные или отрицательные, то говорят, что эти числа имеют ___________ знаки.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1968120" y="302040"/>
            <a:ext cx="7603560" cy="12560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Какие бывают числа?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1867680" y="2109240"/>
            <a:ext cx="9014400" cy="49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3"/>
          <p:cNvSpPr/>
          <p:nvPr/>
        </p:nvSpPr>
        <p:spPr>
          <a:xfrm>
            <a:off x="6748200" y="2883240"/>
            <a:ext cx="3319200" cy="176544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Дроби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1" name="CustomShape 4"/>
          <p:cNvSpPr/>
          <p:nvPr/>
        </p:nvSpPr>
        <p:spPr>
          <a:xfrm>
            <a:off x="4086000" y="1726920"/>
            <a:ext cx="2657880" cy="2308320"/>
          </a:xfrm>
          <a:prstGeom prst="ellipse">
            <a:avLst/>
          </a:prstGeom>
          <a:solidFill>
            <a:srgbClr val="FF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числа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2" name="CustomShape 5"/>
          <p:cNvSpPr/>
          <p:nvPr/>
        </p:nvSpPr>
        <p:spPr>
          <a:xfrm>
            <a:off x="221760" y="5097240"/>
            <a:ext cx="3961800" cy="143964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Обыкновенные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3" name="CustomShape 6"/>
          <p:cNvSpPr/>
          <p:nvPr/>
        </p:nvSpPr>
        <p:spPr>
          <a:xfrm>
            <a:off x="221760" y="3186360"/>
            <a:ext cx="3488760" cy="141084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Натуральные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4" name="CustomShape 7"/>
          <p:cNvSpPr/>
          <p:nvPr/>
        </p:nvSpPr>
        <p:spPr>
          <a:xfrm>
            <a:off x="5739480" y="5097240"/>
            <a:ext cx="3823920" cy="146376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Десятичные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5" name="CustomShape 8"/>
          <p:cNvSpPr/>
          <p:nvPr/>
        </p:nvSpPr>
        <p:spPr>
          <a:xfrm>
            <a:off x="4487760" y="6284520"/>
            <a:ext cx="1019520" cy="78300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6" name="Line 9"/>
          <p:cNvSpPr/>
          <p:nvPr/>
        </p:nvSpPr>
        <p:spPr>
          <a:xfrm flipH="1">
            <a:off x="7185600" y="4547520"/>
            <a:ext cx="764640" cy="54972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Line 10"/>
          <p:cNvSpPr/>
          <p:nvPr/>
        </p:nvSpPr>
        <p:spPr>
          <a:xfrm flipH="1">
            <a:off x="3534480" y="3462120"/>
            <a:ext cx="790560" cy="39960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Line 11"/>
          <p:cNvSpPr/>
          <p:nvPr/>
        </p:nvSpPr>
        <p:spPr>
          <a:xfrm>
            <a:off x="6428880" y="3568680"/>
            <a:ext cx="400320" cy="14652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Line 12"/>
          <p:cNvSpPr/>
          <p:nvPr/>
        </p:nvSpPr>
        <p:spPr>
          <a:xfrm flipH="1">
            <a:off x="3375360" y="4347720"/>
            <a:ext cx="3810240" cy="873360"/>
          </a:xfrm>
          <a:prstGeom prst="line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13"/>
          <p:cNvSpPr/>
          <p:nvPr/>
        </p:nvSpPr>
        <p:spPr>
          <a:xfrm flipH="1">
            <a:off x="4531320" y="3664080"/>
            <a:ext cx="374760" cy="203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14"/>
          <p:cNvSpPr/>
          <p:nvPr/>
        </p:nvSpPr>
        <p:spPr>
          <a:xfrm>
            <a:off x="0" y="1019880"/>
            <a:ext cx="4484880" cy="1410120"/>
          </a:xfrm>
          <a:prstGeom prst="ellipse">
            <a:avLst/>
          </a:prstGeom>
          <a:solidFill>
            <a:srgbClr val="FF99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Отрицательные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2" name="CustomShape 15"/>
          <p:cNvSpPr/>
          <p:nvPr/>
        </p:nvSpPr>
        <p:spPr>
          <a:xfrm flipH="1" flipV="1">
            <a:off x="3409560" y="1951560"/>
            <a:ext cx="336240" cy="30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581840" y="243000"/>
            <a:ext cx="8263080" cy="137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435240" y="806760"/>
            <a:ext cx="9045360" cy="598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9440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Дан ряд чисел: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09440">
              <a:lnSpc>
                <a:spcPct val="100000"/>
              </a:lnSpc>
            </a:pPr>
            <a:r>
              <a:rPr lang="ru-RU" sz="8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lang="ru-RU" sz="8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4,5;    0,5;    3;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09440">
              <a:lnSpc>
                <a:spcPct val="100000"/>
              </a:lnSpc>
            </a:pPr>
            <a:r>
              <a:rPr lang="ru-RU" sz="8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-2;      0;      5;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09440">
              <a:lnSpc>
                <a:spcPct val="100000"/>
              </a:lnSpc>
            </a:pPr>
            <a:r>
              <a:rPr lang="ru-RU" sz="8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2/3;   4;     3,5.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09440" indent="-212400">
              <a:lnSpc>
                <a:spcPct val="100000"/>
              </a:lnSpc>
              <a:buClr>
                <a:srgbClr val="DDDDDD"/>
              </a:buClr>
              <a:buSzPct val="80000"/>
              <a:buFont typeface="Wingdings 3" charset="2"/>
              <a:buChar char=""/>
            </a:pPr>
            <a:r>
              <a:rPr lang="ru-RU" sz="8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1581840" y="243000"/>
            <a:ext cx="8263080" cy="137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2"/>
          <p:cNvSpPr/>
          <p:nvPr/>
        </p:nvSpPr>
        <p:spPr>
          <a:xfrm>
            <a:off x="1581840" y="1595520"/>
            <a:ext cx="8263080" cy="52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2440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Закончите свои высказывания предложением: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82440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Я сегодня на уроке  узнал………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82440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                      научился…….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82440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                       могу…….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82440" indent="-212400">
              <a:lnSpc>
                <a:spcPct val="100000"/>
              </a:lnSpc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581840" y="243000"/>
            <a:ext cx="8263080" cy="137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2"/>
          <p:cNvSpPr/>
          <p:nvPr/>
        </p:nvSpPr>
        <p:spPr>
          <a:xfrm>
            <a:off x="435240" y="1728000"/>
            <a:ext cx="9045360" cy="496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9440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09440">
              <a:lnSpc>
                <a:spcPct val="100000"/>
              </a:lnSpc>
            </a:pPr>
            <a:r>
              <a:rPr lang="ru-RU" sz="8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2" name="CustomShape 3"/>
          <p:cNvSpPr/>
          <p:nvPr/>
        </p:nvSpPr>
        <p:spPr>
          <a:xfrm>
            <a:off x="940320" y="1517760"/>
            <a:ext cx="8296920" cy="57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9440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1 р           2р        3р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09440">
              <a:lnSpc>
                <a:spcPct val="100000"/>
              </a:lnSpc>
            </a:pPr>
            <a:r>
              <a:rPr lang="ru-RU" sz="8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</a:t>
            </a:r>
            <a:r>
              <a:rPr lang="ru-RU" sz="8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4,5;    3;     -2 ;    0,5;    4 ;       0;     2/3;     5.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09440">
              <a:lnSpc>
                <a:spcPct val="100000"/>
              </a:lnSpc>
            </a:pPr>
            <a:r>
              <a:rPr lang="ru-RU" sz="8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3,5;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1581840" y="243000"/>
            <a:ext cx="8263080" cy="137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"/>
          <p:cNvSpPr/>
          <p:nvPr/>
        </p:nvSpPr>
        <p:spPr>
          <a:xfrm>
            <a:off x="1581840" y="1595520"/>
            <a:ext cx="8263080" cy="52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Положительные числа: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65040" indent="-278640">
              <a:lnSpc>
                <a:spcPct val="100000"/>
              </a:lnSpc>
            </a:pPr>
            <a:r>
              <a:rPr lang="ru-RU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3 или +3.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Отрицательные: -2.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Заголовок 1"/>
          <p:cNvPicPr/>
          <p:nvPr/>
        </p:nvPicPr>
        <p:blipFill>
          <a:blip r:embed="rId2"/>
          <a:stretch/>
        </p:blipFill>
        <p:spPr>
          <a:xfrm>
            <a:off x="113760" y="993960"/>
            <a:ext cx="9444240" cy="413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546920" y="1397520"/>
            <a:ext cx="8263080" cy="125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Как будем узнавать их?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1230120" y="2746800"/>
            <a:ext cx="8263080" cy="52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Откройте учебник на стр. 179 прочитать первый абзац.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1088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1546920" y="1239840"/>
            <a:ext cx="8263080" cy="125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Как читаются?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1467720" y="3065400"/>
            <a:ext cx="8262720" cy="52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Прочитать второй абзац на стр. 179.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581840" y="243000"/>
            <a:ext cx="8263080" cy="137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"/>
          <p:cNvSpPr/>
          <p:nvPr/>
        </p:nvSpPr>
        <p:spPr>
          <a:xfrm>
            <a:off x="2583360" y="2607840"/>
            <a:ext cx="8263080" cy="52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Прочитать числа: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-7;  -1,2;  -3/5;  -0,2;  6.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764</Words>
  <Application>Microsoft Office PowerPoint</Application>
  <PresentationFormat>Произвольный</PresentationFormat>
  <Paragraphs>294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Arial</vt:lpstr>
      <vt:lpstr>Arial Narrow</vt:lpstr>
      <vt:lpstr>Calibri</vt:lpstr>
      <vt:lpstr>Corbel</vt:lpstr>
      <vt:lpstr>Gill Sans MT</vt:lpstr>
      <vt:lpstr>Symbol</vt:lpstr>
      <vt:lpstr>Times New Roman</vt:lpstr>
      <vt:lpstr>Tinos</vt:lpstr>
      <vt:lpstr>Wingdings</vt:lpstr>
      <vt:lpstr>Wingdings 2</vt:lpstr>
      <vt:lpstr>Wingdings 3</vt:lpstr>
      <vt:lpstr>XO Oriel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</dc:creator>
  <dc:description/>
  <cp:lastModifiedBy>1</cp:lastModifiedBy>
  <cp:revision>16</cp:revision>
  <dcterms:created xsi:type="dcterms:W3CDTF">2022-02-11T03:49:18Z</dcterms:created>
  <dcterms:modified xsi:type="dcterms:W3CDTF">2022-02-28T05:09:54Z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34</vt:i4>
  </property>
</Properties>
</file>