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КЗ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осень 2020г</c:v>
                </c:pt>
                <c:pt idx="1">
                  <c:v>весна 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16.3</c:v>
                </c:pt>
                <c:pt idx="1">
                  <c:v>29.5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УО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осень 2020г</c:v>
                </c:pt>
                <c:pt idx="1">
                  <c:v>весна 2021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60.5</c:v>
                </c:pt>
                <c:pt idx="1">
                  <c:v>85.6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5913728"/>
        <c:axId val="120744576"/>
        <c:axId val="0"/>
      </c:bar3DChart>
      <c:catAx>
        <c:axId val="145913728"/>
        <c:scaling>
          <c:orientation val="minMax"/>
        </c:scaling>
        <c:delete val="0"/>
        <c:axPos val="b"/>
        <c:majorTickMark val="out"/>
        <c:minorTickMark val="none"/>
        <c:tickLblPos val="nextTo"/>
        <c:crossAx val="120744576"/>
        <c:crosses val="autoZero"/>
        <c:auto val="1"/>
        <c:lblAlgn val="ctr"/>
        <c:lblOffset val="100"/>
        <c:noMultiLvlLbl val="0"/>
      </c:catAx>
      <c:valAx>
        <c:axId val="1207445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59137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9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12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04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44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89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928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956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888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26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62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78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5EA0A-5BBF-48C9-A552-BE82140671D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4E685-3C05-42E6-B04C-23F2EBAEA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10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099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Сравнение результатов ВПР 2020-2021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г.г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514830"/>
              </p:ext>
            </p:extLst>
          </p:nvPr>
        </p:nvGraphicFramePr>
        <p:xfrm>
          <a:off x="899592" y="1052736"/>
          <a:ext cx="7704856" cy="2743200"/>
        </p:xfrm>
        <a:graphic>
          <a:graphicData uri="http://schemas.openxmlformats.org/drawingml/2006/table">
            <a:tbl>
              <a:tblPr/>
              <a:tblGrid>
                <a:gridCol w="1540412"/>
                <a:gridCol w="1541111"/>
                <a:gridCol w="1541111"/>
                <a:gridCol w="1541111"/>
                <a:gridCol w="1541111"/>
              </a:tblGrid>
              <a:tr h="29603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Весенние ВПР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Осенние ВПР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60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КЗ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УО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КЗ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УО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4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42,3%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88,1%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5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22,6%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87.4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19.2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67,8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6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25,4 %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82,3%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20.2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68.3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7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 28 %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82,6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19.7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68.2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8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19,1%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73,4%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6.2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37.8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10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29,5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85,6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Calibri"/>
                        </a:rPr>
                        <a:t>16.3</a:t>
                      </a:r>
                      <a:endParaRPr lang="ru-RU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</a:rPr>
                        <a:t>60.5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40668971"/>
              </p:ext>
            </p:extLst>
          </p:nvPr>
        </p:nvGraphicFramePr>
        <p:xfrm>
          <a:off x="467544" y="3861048"/>
          <a:ext cx="842493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28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Результаты ВПР по классам.</a:t>
            </a:r>
            <a:b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1600" b="1" dirty="0" smtClean="0"/>
              <a:t>4 класс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61048"/>
            <a:ext cx="8507288" cy="2265115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5</a:t>
            </a:r>
            <a:r>
              <a:rPr lang="ru-RU" sz="1800" dirty="0" smtClean="0"/>
              <a:t> класс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717884"/>
              </p:ext>
            </p:extLst>
          </p:nvPr>
        </p:nvGraphicFramePr>
        <p:xfrm>
          <a:off x="251520" y="1340768"/>
          <a:ext cx="8208912" cy="2523744"/>
        </p:xfrm>
        <a:graphic>
          <a:graphicData uri="http://schemas.openxmlformats.org/drawingml/2006/table">
            <a:tbl>
              <a:tblPr/>
              <a:tblGrid>
                <a:gridCol w="1624170"/>
                <a:gridCol w="1068380"/>
                <a:gridCol w="623084"/>
                <a:gridCol w="632222"/>
                <a:gridCol w="632222"/>
                <a:gridCol w="1225396"/>
                <a:gridCol w="1225396"/>
                <a:gridCol w="1178042"/>
              </a:tblGrid>
              <a:tr h="20702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Предмет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Количество участников 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Оценки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Весенние ВПР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70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5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Русский язык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29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5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13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9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83</a:t>
                      </a:r>
                      <a:r>
                        <a:rPr lang="en-US" sz="1600" dirty="0">
                          <a:effectLst/>
                          <a:latin typeface="Times New Roman"/>
                          <a:ea typeface="SimSun"/>
                        </a:rPr>
                        <a:t>%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37.9</a:t>
                      </a: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83%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Математика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31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13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14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96</a:t>
                      </a:r>
                      <a:r>
                        <a:rPr lang="en-US" sz="1600" dirty="0">
                          <a:effectLst/>
                          <a:latin typeface="Times New Roman"/>
                          <a:ea typeface="SimSun"/>
                        </a:rPr>
                        <a:t>%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54.8</a:t>
                      </a:r>
                      <a:r>
                        <a:rPr lang="en-US" sz="1600" dirty="0">
                          <a:effectLst/>
                          <a:latin typeface="Times New Roman"/>
                          <a:ea typeface="SimSun"/>
                        </a:rPr>
                        <a:t>%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Окружающий мир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32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18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9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90,7</a:t>
                      </a:r>
                      <a:r>
                        <a:rPr lang="en-US" sz="1600">
                          <a:effectLst/>
                          <a:latin typeface="Times New Roman"/>
                          <a:ea typeface="SimSun"/>
                        </a:rPr>
                        <a:t>%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 34.3</a:t>
                      </a:r>
                      <a:r>
                        <a:rPr lang="en-US" sz="1600" dirty="0">
                          <a:effectLst/>
                          <a:latin typeface="Times New Roman"/>
                          <a:ea typeface="SimSun"/>
                        </a:rPr>
                        <a:t>%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88,1%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42,3%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094993"/>
              </p:ext>
            </p:extLst>
          </p:nvPr>
        </p:nvGraphicFramePr>
        <p:xfrm>
          <a:off x="251520" y="4293096"/>
          <a:ext cx="8208911" cy="2485440"/>
        </p:xfrm>
        <a:graphic>
          <a:graphicData uri="http://schemas.openxmlformats.org/drawingml/2006/table">
            <a:tbl>
              <a:tblPr/>
              <a:tblGrid>
                <a:gridCol w="1638596"/>
                <a:gridCol w="1078421"/>
                <a:gridCol w="628938"/>
                <a:gridCol w="638164"/>
                <a:gridCol w="638164"/>
                <a:gridCol w="718667"/>
                <a:gridCol w="718667"/>
                <a:gridCol w="716990"/>
                <a:gridCol w="716152"/>
                <a:gridCol w="716152"/>
              </a:tblGrid>
              <a:tr h="31345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Предмет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Количество участников 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Оценки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Весенние ВПР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Осенние ВПР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3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786">
                <a:tc>
                  <a:txBody>
                    <a:bodyPr/>
                    <a:lstStyle/>
                    <a:p>
                      <a:pPr algn="just"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Русский язык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86,7%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23,3%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54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19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8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История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93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25,8%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Биология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70,3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14,8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71,4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17.1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Математика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31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22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21.5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4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119</a:t>
                      </a:r>
                      <a:endParaRPr lang="ru-RU" sz="1400" b="1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15</a:t>
                      </a:r>
                      <a:endParaRPr lang="ru-RU" sz="1400" b="1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77</a:t>
                      </a:r>
                      <a:endParaRPr lang="ru-RU" sz="1400" b="1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26</a:t>
                      </a:r>
                      <a:endParaRPr lang="ru-RU" sz="1400" b="1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87,4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22,6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67.8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19.2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80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928992" cy="6669360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6 класс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1800" dirty="0" smtClean="0"/>
              <a:t>7 класс</a:t>
            </a:r>
          </a:p>
          <a:p>
            <a:pPr marL="0" indent="0">
              <a:buNone/>
            </a:pP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21837"/>
              </p:ext>
            </p:extLst>
          </p:nvPr>
        </p:nvGraphicFramePr>
        <p:xfrm>
          <a:off x="179512" y="620688"/>
          <a:ext cx="8712968" cy="2389632"/>
        </p:xfrm>
        <a:graphic>
          <a:graphicData uri="http://schemas.openxmlformats.org/drawingml/2006/table">
            <a:tbl>
              <a:tblPr/>
              <a:tblGrid>
                <a:gridCol w="1788726"/>
                <a:gridCol w="1136513"/>
                <a:gridCol w="662818"/>
                <a:gridCol w="672539"/>
                <a:gridCol w="672539"/>
                <a:gridCol w="757381"/>
                <a:gridCol w="757381"/>
                <a:gridCol w="755613"/>
                <a:gridCol w="754729"/>
                <a:gridCol w="754729"/>
              </a:tblGrid>
              <a:tr h="20383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Предмет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Количество участников 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Оценки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Весенние ВПР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Осенние ВПР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8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Биология 6б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76,9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7,6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46.4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География 6а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87,5%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31%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Русский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3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39%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30.5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История 6б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1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1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1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1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1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1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71,5%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1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21,4%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73.4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23.6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Обществознание 6а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14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71%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14%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Математика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30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21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97%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итого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118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21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66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30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82,3%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25,4%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68.3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20,2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91679"/>
              </p:ext>
            </p:extLst>
          </p:nvPr>
        </p:nvGraphicFramePr>
        <p:xfrm>
          <a:off x="323528" y="3645024"/>
          <a:ext cx="8496944" cy="3096345"/>
        </p:xfrm>
        <a:graphic>
          <a:graphicData uri="http://schemas.openxmlformats.org/drawingml/2006/table">
            <a:tbl>
              <a:tblPr/>
              <a:tblGrid>
                <a:gridCol w="1696785"/>
                <a:gridCol w="1116146"/>
                <a:gridCol w="650940"/>
                <a:gridCol w="660488"/>
                <a:gridCol w="660488"/>
                <a:gridCol w="743808"/>
                <a:gridCol w="743808"/>
                <a:gridCol w="742073"/>
                <a:gridCol w="741204"/>
                <a:gridCol w="741204"/>
              </a:tblGrid>
              <a:tr h="26030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Предмет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Количество участников 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Оценки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Весенние ВПР 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Осенние ВПР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Русский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69%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25%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66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22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Математика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33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20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7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82%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24%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16.5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История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26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11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76%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34,5%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66,2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16,2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Английский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32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17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81,3%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28,1%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Физика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30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16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87%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33%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94%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33%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91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4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Обществознание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77%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25,8%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4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Биология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29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20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7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93,1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24,1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28.5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5.7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4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итого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246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43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135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67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</a:rPr>
                        <a:t>82,6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</a:rPr>
                        <a:t>28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68.2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19.7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150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8 класс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10 класс.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590928"/>
              </p:ext>
            </p:extLst>
          </p:nvPr>
        </p:nvGraphicFramePr>
        <p:xfrm>
          <a:off x="179512" y="692696"/>
          <a:ext cx="8712967" cy="2088232"/>
        </p:xfrm>
        <a:graphic>
          <a:graphicData uri="http://schemas.openxmlformats.org/drawingml/2006/table">
            <a:tbl>
              <a:tblPr/>
              <a:tblGrid>
                <a:gridCol w="1739924"/>
                <a:gridCol w="1144523"/>
                <a:gridCol w="667489"/>
                <a:gridCol w="677280"/>
                <a:gridCol w="677280"/>
                <a:gridCol w="762718"/>
                <a:gridCol w="762718"/>
                <a:gridCol w="760939"/>
                <a:gridCol w="760048"/>
                <a:gridCol w="760048"/>
              </a:tblGrid>
              <a:tr h="28817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Предмет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Количество участников </a:t>
                      </a:r>
                      <a:endParaRPr lang="ru-RU" sz="14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Оценки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Весенние ВПР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Осенние ВПР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4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Биология 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17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13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82,3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5,8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6.2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Обществознание 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77.78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27.78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Математика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88%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25%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Русский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47%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18%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SimSu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/>
                          <a:ea typeface="Calibri"/>
                        </a:rPr>
                        <a:t>68</a:t>
                      </a:r>
                      <a:endParaRPr lang="ru-RU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/>
                          <a:ea typeface="Calibri"/>
                        </a:rPr>
                        <a:t>18</a:t>
                      </a:r>
                      <a:endParaRPr lang="ru-RU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/>
                          <a:ea typeface="Calibri"/>
                        </a:rPr>
                        <a:t>39</a:t>
                      </a:r>
                      <a:endParaRPr lang="ru-RU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/>
                          <a:ea typeface="Calibri"/>
                        </a:rPr>
                        <a:t>12</a:t>
                      </a:r>
                      <a:endParaRPr lang="ru-RU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/>
                          <a:ea typeface="Calibri"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73,4%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19,1%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37.8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SimSun"/>
                        </a:rPr>
                        <a:t>6.2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393562"/>
              </p:ext>
            </p:extLst>
          </p:nvPr>
        </p:nvGraphicFramePr>
        <p:xfrm>
          <a:off x="107504" y="3645024"/>
          <a:ext cx="8784975" cy="1368152"/>
        </p:xfrm>
        <a:graphic>
          <a:graphicData uri="http://schemas.openxmlformats.org/drawingml/2006/table">
            <a:tbl>
              <a:tblPr/>
              <a:tblGrid>
                <a:gridCol w="2124223"/>
                <a:gridCol w="1398030"/>
                <a:gridCol w="815337"/>
                <a:gridCol w="827294"/>
                <a:gridCol w="827294"/>
                <a:gridCol w="931657"/>
                <a:gridCol w="931657"/>
                <a:gridCol w="929483"/>
              </a:tblGrid>
              <a:tr h="34203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Предмет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Количество участников 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Оценки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Весенние ВПР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2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3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SimSun"/>
                        </a:rPr>
                        <a:t>5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УО%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SimSun"/>
                        </a:rPr>
                        <a:t>КО%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0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География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10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6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6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0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Средн по10 классам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10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6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4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SimSun"/>
                        </a:rPr>
                        <a:t>0</a:t>
                      </a:r>
                      <a:endParaRPr lang="ru-RU" sz="16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SimSu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SimSu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622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Autofit/>
          </a:bodyPr>
          <a:lstStyle/>
          <a:p>
            <a:pPr lvl="0"/>
            <a:r>
              <a:rPr lang="ru-RU" sz="1600" b="1" dirty="0"/>
              <a:t>По результатам</a:t>
            </a:r>
            <a:r>
              <a:rPr lang="ru-RU" sz="1600" dirty="0"/>
              <a:t> Всероссийских проверочных работ в апреле  2021г. на критическом уровне УО ниже 80%  выявлены следующие предметы: 7,8 классы- русский язык; история ,обществознание 5, 6 классы  -биология, история, обществознание, русский , 8 класс- русский язык, обществознание</a:t>
            </a:r>
          </a:p>
          <a:p>
            <a:pPr lvl="0"/>
            <a:r>
              <a:rPr lang="ru-RU" sz="1600" dirty="0"/>
              <a:t>Отметить хорошую успеваемость (более 90%) по следующим предметам по итогам ВПР: математика, русский язык ,окружающий мир 4 классах, биология 7кл,география 7кл.</a:t>
            </a:r>
          </a:p>
          <a:p>
            <a:r>
              <a:rPr lang="ru-RU" sz="1600" u="sng" dirty="0"/>
              <a:t>Рекомендации по повышению уровня знаний учащихся:</a:t>
            </a:r>
            <a:endParaRPr lang="ru-RU" sz="1600" dirty="0"/>
          </a:p>
          <a:p>
            <a:pPr lvl="0"/>
            <a:r>
              <a:rPr lang="ru-RU" sz="1600" dirty="0"/>
              <a:t>рассмотреть и провести детальный анализ количественных и качественных результатов ВПР на заседаниях МО;</a:t>
            </a:r>
          </a:p>
          <a:p>
            <a:pPr lvl="0"/>
            <a:r>
              <a:rPr lang="ru-RU" sz="1600" dirty="0"/>
              <a:t>учителям использовать результаты анализа ВПР для коррекции знаний учащихся по ряду предметов, а также для совершенствования методики преподавания русского языка, математики, географии, биологии, истории, обществознания, физики для создания индивидуальных образовательных маршрутов обучающихся;</a:t>
            </a:r>
          </a:p>
          <a:p>
            <a:pPr lvl="0"/>
            <a:r>
              <a:rPr lang="ru-RU" sz="1600" dirty="0"/>
              <a:t>учителям-предметникам  провести совместные заседания по вопросу разработок заданий, направленных на отработку у обучающихся 4, 5-8-х классов необходимых навыков при выполнении выше обозначенных заданий, а также других заданий, которые вызывают затруднения;</a:t>
            </a:r>
          </a:p>
          <a:p>
            <a:pPr lvl="0"/>
            <a:r>
              <a:rPr lang="ru-RU" sz="1600" dirty="0"/>
              <a:t>МО учителей начальной школы, учителям-предметникам разработать систему мер по повышению качества обучения в 4-11 классах и подготовке к Всероссийским проверочным работам.</a:t>
            </a:r>
          </a:p>
          <a:p>
            <a:pPr marL="0" indent="0">
              <a:buNone/>
            </a:pPr>
            <a:r>
              <a:rPr lang="ru-RU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192366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743</Words>
  <Application>Microsoft Office PowerPoint</Application>
  <PresentationFormat>Экран (4:3)</PresentationFormat>
  <Paragraphs>451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Сравнение результатов ВПР 2020-2021 г.г</vt:lpstr>
      <vt:lpstr>Результаты ВПР по классам. 4 класс</vt:lpstr>
      <vt:lpstr>Презентация PowerPoint</vt:lpstr>
      <vt:lpstr>Презентация PowerPoint</vt:lpstr>
      <vt:lpstr>Вывод: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</dc:title>
  <dc:creator>1</dc:creator>
  <cp:lastModifiedBy>1</cp:lastModifiedBy>
  <cp:revision>6</cp:revision>
  <dcterms:created xsi:type="dcterms:W3CDTF">2021-08-31T05:40:14Z</dcterms:created>
  <dcterms:modified xsi:type="dcterms:W3CDTF">2022-10-28T11:29:13Z</dcterms:modified>
</cp:coreProperties>
</file>