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77" r:id="rId4"/>
    <p:sldId id="270" r:id="rId5"/>
    <p:sldId id="257" r:id="rId6"/>
    <p:sldId id="258" r:id="rId7"/>
    <p:sldId id="267" r:id="rId8"/>
    <p:sldId id="276" r:id="rId9"/>
    <p:sldId id="263" r:id="rId10"/>
    <p:sldId id="264" r:id="rId11"/>
    <p:sldId id="266" r:id="rId12"/>
    <p:sldId id="272" r:id="rId13"/>
    <p:sldId id="273" r:id="rId14"/>
    <p:sldId id="274" r:id="rId15"/>
    <p:sldId id="275" r:id="rId16"/>
    <p:sldId id="271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2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C9C0A-996C-4B0B-98BE-6C08596E97C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33329-CECB-403F-AFB8-B2D4583EB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4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33329-CECB-403F-AFB8-B2D4583EB9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00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33329-CECB-403F-AFB8-B2D4583EB92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7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33329-CECB-403F-AFB8-B2D4583EB92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241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33329-CECB-403F-AFB8-B2D4583EB92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44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33329-CECB-403F-AFB8-B2D4583EB92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4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84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37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2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40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11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20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99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78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8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68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4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8DEF-CFDB-4FB2-8B53-26F7ED5D19BB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B05F5-D7B2-495B-AC03-DE025F383F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5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rkonga28@mail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130425"/>
            <a:ext cx="8136904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dirty="0" smtClean="0">
                <a:latin typeface="Segoe Script" panose="020B0504020000000003" pitchFamily="34" charset="0"/>
                <a:cs typeface="Times New Roman" pitchFamily="18" charset="0"/>
              </a:rPr>
              <a:t>Наставничество как эффективное средство профессионального развития педагога.</a:t>
            </a:r>
            <a:endParaRPr lang="ru-RU" sz="3600" dirty="0">
              <a:latin typeface="Segoe Script" panose="020B0504020000000003" pitchFamily="34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78264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Segoe Print" panose="02000600000000000000" pitchFamily="2" charset="0"/>
              </a:rPr>
              <a:t>Номинация: традиционное наставничество</a:t>
            </a:r>
            <a:endParaRPr lang="ru-RU" sz="2400" dirty="0"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27372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A69B4"/>
                </a:solidFill>
                <a:latin typeface="Segoe Print" panose="02000600000000000000" pitchFamily="2" charset="0"/>
              </a:rPr>
              <a:t>Муниципальный этап конкурса «Лучший наставник»</a:t>
            </a:r>
            <a:endParaRPr lang="ru-RU" b="1" i="0" dirty="0" smtClean="0">
              <a:solidFill>
                <a:srgbClr val="0A69B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4797152"/>
            <a:ext cx="4608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0" dirty="0" smtClean="0">
                <a:solidFill>
                  <a:srgbClr val="0A69B4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1400" b="1" dirty="0" err="1" smtClean="0">
                <a:solidFill>
                  <a:srgbClr val="0A69B4"/>
                </a:solidFill>
                <a:latin typeface="Times New Roman" pitchFamily="18" charset="0"/>
                <a:cs typeface="Times New Roman" pitchFamily="18" charset="0"/>
              </a:rPr>
              <a:t>Конга</a:t>
            </a:r>
            <a:r>
              <a:rPr lang="ru-RU" sz="1400" b="1" dirty="0" smtClean="0">
                <a:solidFill>
                  <a:srgbClr val="0A69B4"/>
                </a:solidFill>
                <a:latin typeface="Times New Roman" pitchFamily="18" charset="0"/>
                <a:cs typeface="Times New Roman" pitchFamily="18" charset="0"/>
              </a:rPr>
              <a:t> Руслана Михайловна</a:t>
            </a:r>
            <a:r>
              <a:rPr lang="ru-RU" sz="1400" b="1" i="0" dirty="0" smtClean="0">
                <a:solidFill>
                  <a:srgbClr val="0A69B4"/>
                </a:solidFill>
                <a:effectLst/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ctr"/>
            <a:r>
              <a:rPr lang="ru-RU" sz="1400" b="1" i="0" dirty="0" smtClean="0">
                <a:solidFill>
                  <a:srgbClr val="0A69B4"/>
                </a:solidFill>
                <a:effectLst/>
                <a:latin typeface="Times New Roman" pitchFamily="18" charset="0"/>
                <a:cs typeface="Times New Roman" pitchFamily="18" charset="0"/>
              </a:rPr>
              <a:t> учитель  </a:t>
            </a:r>
            <a:r>
              <a:rPr lang="ru-RU" sz="1400" b="1" dirty="0" smtClean="0">
                <a:solidFill>
                  <a:srgbClr val="0A69B4"/>
                </a:solidFill>
                <a:latin typeface="Times New Roman" pitchFamily="18" charset="0"/>
                <a:cs typeface="Times New Roman" pitchFamily="18" charset="0"/>
              </a:rPr>
              <a:t>первой</a:t>
            </a:r>
            <a:r>
              <a:rPr lang="ru-RU" sz="1400" b="1" i="0" dirty="0" smtClean="0">
                <a:solidFill>
                  <a:srgbClr val="0A69B4"/>
                </a:solidFill>
                <a:effectLst/>
                <a:latin typeface="Times New Roman" pitchFamily="18" charset="0"/>
                <a:cs typeface="Times New Roman" pitchFamily="18" charset="0"/>
              </a:rPr>
              <a:t> квалификационной категории</a:t>
            </a:r>
          </a:p>
          <a:p>
            <a:pPr algn="ctr"/>
            <a:r>
              <a:rPr lang="en-US" sz="1400" b="1" dirty="0" smtClean="0">
                <a:solidFill>
                  <a:srgbClr val="0A69B4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rkonga28@mail.ru</a:t>
            </a:r>
            <a:r>
              <a:rPr lang="en-US" sz="1400" b="1" dirty="0" smtClean="0">
                <a:solidFill>
                  <a:srgbClr val="0A69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i="0" dirty="0" smtClean="0">
              <a:solidFill>
                <a:srgbClr val="0A69B4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A69B4"/>
                </a:solidFill>
                <a:latin typeface="Times New Roman" pitchFamily="18" charset="0"/>
                <a:cs typeface="Times New Roman" pitchFamily="18" charset="0"/>
              </a:rPr>
              <a:t>Ак-Довурак-2024</a:t>
            </a:r>
            <a:endParaRPr lang="ru-RU" sz="1400" b="1" i="0" dirty="0">
              <a:solidFill>
                <a:srgbClr val="0A69B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4919961"/>
            <a:ext cx="201779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9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проекта наставничества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5247456" cy="309052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наставляемого: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быстрое обучение;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рекомендаций;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более опытным профессионалам;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карьеры;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поддержка;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живого, практического опыта;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уровня; 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самосовершенствование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501008"/>
            <a:ext cx="3149352" cy="226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2764903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наставничества является системой, призванной помогать молодым специалистам в развитии карьерного роста, профессиональных навыков, знаний и умений.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Наставник 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Руслана Михайловна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специалист-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Куулар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Чимис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Эдуардовна. 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791" t="10705" r="13681" b="18697"/>
          <a:stretch/>
        </p:blipFill>
        <p:spPr>
          <a:xfrm>
            <a:off x="5292080" y="2881535"/>
            <a:ext cx="3024336" cy="3571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7417">
            <a:off x="1115616" y="4221088"/>
            <a:ext cx="2399928" cy="23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0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istral" panose="03090702030407020403" pitchFamily="66" charset="0"/>
                <a:cs typeface="Andalus" panose="02020603050405020304" pitchFamily="18" charset="-78"/>
              </a:rPr>
              <a:t>Результативность деятельности </a:t>
            </a:r>
            <a:endParaRPr lang="ru-RU" dirty="0">
              <a:latin typeface="Mistral" panose="03090702030407020403" pitchFamily="66" charset="0"/>
              <a:cs typeface="Andalus" panose="02020603050405020304" pitchFamily="18" charset="-78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137878" cy="47811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9731"/>
            <a:ext cx="77152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19" y="1600200"/>
            <a:ext cx="77048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6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821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/>
                </a:solidFill>
                <a:latin typeface="Mistral" panose="03090702030407020403" pitchFamily="66" charset="0"/>
                <a:cs typeface="Andalus" panose="02020603050405020304" pitchFamily="18" charset="-78"/>
              </a:rPr>
              <a:t>Результативность деятельности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4608512" cy="51571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0" t="10101" r="9566" b="19550"/>
          <a:stretch/>
        </p:blipFill>
        <p:spPr>
          <a:xfrm>
            <a:off x="5464384" y="1851240"/>
            <a:ext cx="3456385" cy="48245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49" y="274638"/>
            <a:ext cx="4298313" cy="6376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0" y="274638"/>
            <a:ext cx="4004739" cy="6661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4363" r="8263" b="19931"/>
          <a:stretch/>
        </p:blipFill>
        <p:spPr>
          <a:xfrm>
            <a:off x="1072422" y="1070010"/>
            <a:ext cx="7632848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6" y="642955"/>
            <a:ext cx="8003232" cy="53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6011" t="25593" r="24733" b="11408"/>
          <a:stretch/>
        </p:blipFill>
        <p:spPr>
          <a:xfrm>
            <a:off x="243520" y="3758"/>
            <a:ext cx="8648960" cy="58015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5178" t="25219" r="25014" b="10797"/>
          <a:stretch/>
        </p:blipFill>
        <p:spPr>
          <a:xfrm>
            <a:off x="243520" y="67961"/>
            <a:ext cx="8648959" cy="46805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954" t="26088" r="24954" b="11863"/>
          <a:stretch/>
        </p:blipFill>
        <p:spPr>
          <a:xfrm>
            <a:off x="243519" y="219625"/>
            <a:ext cx="8648960" cy="4464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5096" t="25391" r="24542" b="11610"/>
          <a:stretch/>
        </p:blipFill>
        <p:spPr>
          <a:xfrm>
            <a:off x="395536" y="132484"/>
            <a:ext cx="8496943" cy="46085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25096" t="25391" r="25095" b="10626"/>
          <a:stretch/>
        </p:blipFill>
        <p:spPr>
          <a:xfrm>
            <a:off x="549343" y="152486"/>
            <a:ext cx="8369179" cy="60444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26203" t="25391" r="24542" b="11610"/>
          <a:stretch/>
        </p:blipFill>
        <p:spPr>
          <a:xfrm>
            <a:off x="755576" y="448789"/>
            <a:ext cx="8136903" cy="55723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26203" t="26375" r="24542" b="11610"/>
          <a:stretch/>
        </p:blipFill>
        <p:spPr>
          <a:xfrm>
            <a:off x="755575" y="386127"/>
            <a:ext cx="8162947" cy="56350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26203" t="25391" r="24542" b="7673"/>
          <a:stretch/>
        </p:blipFill>
        <p:spPr>
          <a:xfrm>
            <a:off x="755575" y="274637"/>
            <a:ext cx="8229047" cy="58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Mistral" panose="03090702030407020403" pitchFamily="66" charset="0"/>
                <a:cs typeface="Andalus" panose="02020603050405020304" pitchFamily="18" charset="-78"/>
              </a:rPr>
              <a:t>Результативность деятельности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7638"/>
            <a:ext cx="3312368" cy="50405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2776"/>
            <a:ext cx="4077461" cy="4896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9051" r="902" b="6951"/>
          <a:stretch/>
        </p:blipFill>
        <p:spPr>
          <a:xfrm>
            <a:off x="3129443" y="1442291"/>
            <a:ext cx="3528393" cy="4752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6951" r="902"/>
          <a:stretch/>
        </p:blipFill>
        <p:spPr>
          <a:xfrm>
            <a:off x="5076056" y="1446715"/>
            <a:ext cx="374441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2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90466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b="1" i="1" dirty="0">
                <a:solidFill>
                  <a:srgbClr val="293315"/>
                </a:solidFill>
                <a:latin typeface="Times New Roman"/>
                <a:ea typeface="Times New Roman"/>
                <a:cs typeface="Times New Roman"/>
              </a:rPr>
              <a:t>Говорят, что 10% людей будут работать хорошо, независимо ни от чего. Еще 10% будут работать плохо, какие бы земные блага им ни обещали. Работа же остальных 80% зависит от искусства управления и стимулирования. В том числе — и от искусства наставничества.</a:t>
            </a:r>
            <a:br>
              <a:rPr lang="ru-RU" sz="2400" b="1" i="1" dirty="0">
                <a:solidFill>
                  <a:srgbClr val="293315"/>
                </a:solidFill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791" y="3356992"/>
            <a:ext cx="4143165" cy="17834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1765" y="5013176"/>
            <a:ext cx="785921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200"/>
              </a:spcAft>
            </a:pPr>
            <a:r>
              <a:rPr lang="ru-RU" sz="28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Я желаю всем нам быть хорошими наставниками и получать от этого удовольствие!</a:t>
            </a:r>
            <a:endParaRPr lang="ru-RU" sz="2800" b="1" i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65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Znanio.ru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Segoe Print" panose="02000600000000000000" pitchFamily="2" charset="0"/>
              </a:rPr>
              <a:t>Спасибо за внимание!</a:t>
            </a:r>
            <a:endParaRPr lang="ru-RU" dirty="0">
              <a:latin typeface="Segoe Print" panose="020006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93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2" y="980728"/>
            <a:ext cx="2194024" cy="302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03848" y="836712"/>
            <a:ext cx="5482952" cy="52894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:28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первая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черта как педагога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терпеливость и</a:t>
            </a:r>
          </a:p>
          <a:p>
            <a:pPr marL="0" indent="0">
              <a:buNone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елеустремлѐнность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Считаю,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главная задача педагога-наставника -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становлению профессионализма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молодого педагога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любой сфере практической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 оказание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ему профессиональной помощи и поддержки.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Педагогом-наставником стала, потому что движение в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одном направлении с молодым педагогом позволяет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 и наметить новые перспективы в сфере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деятельности; позволяет ощутить свой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систему профессиональной адаптации педагога.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759909" y="4653136"/>
            <a:ext cx="2443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Конга</a:t>
            </a:r>
            <a:r>
              <a:rPr lang="ru-RU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Р.М учитель математики МБОУ СОШ №2</a:t>
            </a:r>
            <a:endParaRPr lang="ru-RU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r="23750"/>
          <a:stretch/>
        </p:blipFill>
        <p:spPr>
          <a:xfrm>
            <a:off x="457200" y="584103"/>
            <a:ext cx="5328592" cy="4000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702" y="4584603"/>
            <a:ext cx="3650298" cy="2281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635191" y="4888079"/>
            <a:ext cx="468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Segoe Print" panose="02000600000000000000" pitchFamily="2" charset="0"/>
              </a:rPr>
              <a:t>Куулар</a:t>
            </a:r>
            <a:r>
              <a:rPr lang="ru-RU" b="1" dirty="0" smtClean="0">
                <a:latin typeface="Segoe Print" panose="02000600000000000000" pitchFamily="2" charset="0"/>
              </a:rPr>
              <a:t> Ч.Э учитель математики МБОУ СОШ №2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4392" y="404664"/>
            <a:ext cx="29010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293315"/>
                </a:solidFill>
                <a:latin typeface="Times New Roman"/>
                <a:ea typeface="Times New Roman"/>
              </a:rPr>
              <a:t>Под </a:t>
            </a: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</a:rPr>
              <a:t>развитием</a:t>
            </a:r>
            <a: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b="1" i="1" dirty="0">
                <a:solidFill>
                  <a:srgbClr val="293315"/>
                </a:solidFill>
                <a:latin typeface="Times New Roman"/>
                <a:ea typeface="Times New Roman"/>
              </a:rPr>
              <a:t>мы подразумеваем все процессы,        способствующие полному раскрытию потенциала педагога. Основными элементами системы развития педагогических  кадров в образовательной организации  являются приобретение опыта, обучение и наставничество. </a:t>
            </a:r>
          </a:p>
        </p:txBody>
      </p:sp>
    </p:spTree>
    <p:extLst>
      <p:ext uri="{BB962C8B-B14F-4D97-AF65-F5344CB8AC3E}">
        <p14:creationId xmlns:p14="http://schemas.microsoft.com/office/powerpoint/2010/main" val="323623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07" t="21568" r="19537" b="23314"/>
          <a:stretch/>
        </p:blipFill>
        <p:spPr>
          <a:xfrm>
            <a:off x="457200" y="548680"/>
            <a:ext cx="822960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2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144016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Формальный или неформальный процесс обмена знаниями, социальным опытом и психологическая поддержка, получаемая обучаемым в работе, карьере, профессиональном и личностном развитии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868" y="2269781"/>
            <a:ext cx="4736283" cy="3332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653136"/>
            <a:ext cx="3421309" cy="195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Задачи педагога-наставника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358288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• наращивание потенциала и развитие компетенций наставников;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• обмен опытом и сотрудничество между наставниками;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оказание помощи молодым специалистам (подопечным) в профессиональном становлении;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передача молодым специалистам личного профессионального опыта, знаний, умений и навыков;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формирование и привитие молодым специалистам принципов добросовестных трудовых практик;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повышение уровня профессиональной компетентности молодых специалистов.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756" t="19780" r="4878" b="16315"/>
          <a:stretch/>
        </p:blipFill>
        <p:spPr>
          <a:xfrm>
            <a:off x="5580112" y="3933056"/>
            <a:ext cx="2520280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4759294"/>
            <a:ext cx="2329210" cy="18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Основные направления роли наставника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22098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Поддержка – предоставление необходимого, практическое применение психолого-педагогических знаний и умений.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Направление – путь профессионального развития.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Стимулирование – источник для развития педагогического мастерства.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7496" b="11115"/>
          <a:stretch/>
        </p:blipFill>
        <p:spPr>
          <a:xfrm>
            <a:off x="2322636" y="5339781"/>
            <a:ext cx="4248472" cy="1296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7176" b="12825"/>
          <a:stretch/>
        </p:blipFill>
        <p:spPr>
          <a:xfrm rot="21369209">
            <a:off x="757495" y="2703706"/>
            <a:ext cx="3410029" cy="26642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2725">
            <a:off x="4577269" y="2700372"/>
            <a:ext cx="3888432" cy="2585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Print" panose="02000600000000000000" pitchFamily="2" charset="0"/>
              </a:rPr>
              <a:t>Структурные составляющие наставничества как деятельности</a:t>
            </a: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93" t="32452" r="35687" b="16636"/>
          <a:stretch/>
        </p:blipFill>
        <p:spPr>
          <a:xfrm>
            <a:off x="1115616" y="2132856"/>
            <a:ext cx="763284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8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проекта наставничества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2268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Наставника: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и компетенций наставника;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своего жизненного и профессионального опыта;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собственной ценности как профессионала;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творчества, предложение авторских идей;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сферы деятельности и видение перспектив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3780674"/>
            <a:ext cx="4067175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68176"/>
            <a:ext cx="3650298" cy="22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5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473</Words>
  <Application>Microsoft Office PowerPoint</Application>
  <PresentationFormat>Экран (4:3)</PresentationFormat>
  <Paragraphs>70</Paragraphs>
  <Slides>17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Andalus</vt:lpstr>
      <vt:lpstr>Arial</vt:lpstr>
      <vt:lpstr>Calibri</vt:lpstr>
      <vt:lpstr>Mistral</vt:lpstr>
      <vt:lpstr>Segoe Print</vt:lpstr>
      <vt:lpstr>Segoe Script</vt:lpstr>
      <vt:lpstr>Times New Roman</vt:lpstr>
      <vt:lpstr>Тема Office</vt:lpstr>
      <vt:lpstr>       Наставничество как эффективное средство профессионального развития педагога.</vt:lpstr>
      <vt:lpstr>Презентация PowerPoint</vt:lpstr>
      <vt:lpstr>Презентация PowerPoint</vt:lpstr>
      <vt:lpstr>Презентация PowerPoint</vt:lpstr>
      <vt:lpstr>Наставничество</vt:lpstr>
      <vt:lpstr>Задачи педагога-наставника</vt:lpstr>
      <vt:lpstr>Основные направления роли наставника</vt:lpstr>
      <vt:lpstr>Структурные составляющие наставничества как деятельности</vt:lpstr>
      <vt:lpstr>Преимущества проекта наставничества </vt:lpstr>
      <vt:lpstr>Преимущества проекта наставничества</vt:lpstr>
      <vt:lpstr>Презентация PowerPoint</vt:lpstr>
      <vt:lpstr>Результативность деятельности </vt:lpstr>
      <vt:lpstr>Результативность деятельности </vt:lpstr>
      <vt:lpstr>Презентация PowerPoint</vt:lpstr>
      <vt:lpstr>Результативность деятельности </vt:lpstr>
      <vt:lpstr>Говорят, что 10% людей будут работать хорошо, независимо ни от чего. Еще 10% будут работать плохо, какие бы земные блага им ни обещали. Работа же остальных 80% зависит от искусства управления и стимулирования. В том числе — и от искусства наставничества.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Наставничество</dc:title>
  <dc:creator>Раиса</dc:creator>
  <cp:lastModifiedBy>uzver</cp:lastModifiedBy>
  <cp:revision>54</cp:revision>
  <dcterms:created xsi:type="dcterms:W3CDTF">2017-11-26T01:03:16Z</dcterms:created>
  <dcterms:modified xsi:type="dcterms:W3CDTF">2024-11-14T07:01:32Z</dcterms:modified>
</cp:coreProperties>
</file>